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49"/>
  </p:notesMasterIdLst>
  <p:handoutMasterIdLst>
    <p:handoutMasterId r:id="rId50"/>
  </p:handoutMasterIdLst>
  <p:sldIdLst>
    <p:sldId id="1163" r:id="rId6"/>
    <p:sldId id="1164" r:id="rId7"/>
    <p:sldId id="1165" r:id="rId8"/>
    <p:sldId id="1132" r:id="rId9"/>
    <p:sldId id="808" r:id="rId10"/>
    <p:sldId id="809" r:id="rId11"/>
    <p:sldId id="1150" r:id="rId12"/>
    <p:sldId id="1151" r:id="rId13"/>
    <p:sldId id="812" r:id="rId14"/>
    <p:sldId id="816" r:id="rId15"/>
    <p:sldId id="822" r:id="rId16"/>
    <p:sldId id="821" r:id="rId17"/>
    <p:sldId id="1167" r:id="rId18"/>
    <p:sldId id="1166" r:id="rId19"/>
    <p:sldId id="1133" r:id="rId20"/>
    <p:sldId id="1144" r:id="rId21"/>
    <p:sldId id="1145" r:id="rId22"/>
    <p:sldId id="1202" r:id="rId23"/>
    <p:sldId id="817" r:id="rId24"/>
    <p:sldId id="1179" r:id="rId25"/>
    <p:sldId id="1181" r:id="rId26"/>
    <p:sldId id="1182" r:id="rId27"/>
    <p:sldId id="1197" r:id="rId28"/>
    <p:sldId id="1196" r:id="rId29"/>
    <p:sldId id="1183" r:id="rId30"/>
    <p:sldId id="1198" r:id="rId31"/>
    <p:sldId id="1184" r:id="rId32"/>
    <p:sldId id="1185" r:id="rId33"/>
    <p:sldId id="1186" r:id="rId34"/>
    <p:sldId id="1187" r:id="rId35"/>
    <p:sldId id="1188" r:id="rId36"/>
    <p:sldId id="1189" r:id="rId37"/>
    <p:sldId id="1190" r:id="rId38"/>
    <p:sldId id="1191" r:id="rId39"/>
    <p:sldId id="1192" r:id="rId40"/>
    <p:sldId id="1193" r:id="rId41"/>
    <p:sldId id="1194" r:id="rId42"/>
    <p:sldId id="1201" r:id="rId43"/>
    <p:sldId id="1199" r:id="rId44"/>
    <p:sldId id="1157" r:id="rId45"/>
    <p:sldId id="1200" r:id="rId46"/>
    <p:sldId id="1203" r:id="rId47"/>
    <p:sldId id="1105" r:id="rId48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32D3065-21B4-4AB0-B82A-848CABFB31F3}" v="6" dt="2023-06-07T13:22:16.65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54" autoAdjust="0"/>
    <p:restoredTop sz="91922"/>
  </p:normalViewPr>
  <p:slideViewPr>
    <p:cSldViewPr snapToGrid="0">
      <p:cViewPr varScale="1">
        <p:scale>
          <a:sx n="167" d="100"/>
          <a:sy n="167" d="100"/>
        </p:scale>
        <p:origin x="348" y="13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handoutMaster" Target="handoutMasters/handoutMaster1.xml"/><Relationship Id="rId55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notesMaster" Target="notesMasters/notesMaster1.xml"/><Relationship Id="rId57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microsoft.com/office/2016/11/relationships/changesInfo" Target="changesInfos/changesInfo1.xml"/><Relationship Id="rId8" Type="http://schemas.openxmlformats.org/officeDocument/2006/relationships/slide" Target="slides/slide3.xml"/><Relationship Id="rId51" Type="http://schemas.openxmlformats.org/officeDocument/2006/relationships/commentAuthors" Target="commentAuthors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B32D3065-21B4-4AB0-B82A-848CABFB31F3}"/>
    <pc:docChg chg="custSel modSld">
      <pc:chgData name="Alain Sultan" userId="2b0808dc-3530-4760-ae57-56aa48186e32" providerId="ADAL" clId="{B32D3065-21B4-4AB0-B82A-848CABFB31F3}" dt="2023-06-07T13:22:16.652" v="53"/>
      <pc:docMkLst>
        <pc:docMk/>
      </pc:docMkLst>
      <pc:sldChg chg="modSp mod">
        <pc:chgData name="Alain Sultan" userId="2b0808dc-3530-4760-ae57-56aa48186e32" providerId="ADAL" clId="{B32D3065-21B4-4AB0-B82A-848CABFB31F3}" dt="2023-06-07T13:05:34.994" v="20" actId="20577"/>
        <pc:sldMkLst>
          <pc:docMk/>
          <pc:sldMk cId="0" sldId="809"/>
        </pc:sldMkLst>
        <pc:spChg chg="mod">
          <ac:chgData name="Alain Sultan" userId="2b0808dc-3530-4760-ae57-56aa48186e32" providerId="ADAL" clId="{B32D3065-21B4-4AB0-B82A-848CABFB31F3}" dt="2023-06-07T13:05:34.994" v="20" actId="20577"/>
          <ac:spMkLst>
            <pc:docMk/>
            <pc:sldMk cId="0" sldId="809"/>
            <ac:spMk id="14339" creationId="{874AC76F-4CBC-42E7-9E9C-6FBD9767686C}"/>
          </ac:spMkLst>
        </pc:spChg>
      </pc:sldChg>
      <pc:sldChg chg="modSp mod">
        <pc:chgData name="Alain Sultan" userId="2b0808dc-3530-4760-ae57-56aa48186e32" providerId="ADAL" clId="{B32D3065-21B4-4AB0-B82A-848CABFB31F3}" dt="2023-06-07T13:04:46.220" v="15" actId="20577"/>
        <pc:sldMkLst>
          <pc:docMk/>
          <pc:sldMk cId="0" sldId="1165"/>
        </pc:sldMkLst>
        <pc:spChg chg="mod">
          <ac:chgData name="Alain Sultan" userId="2b0808dc-3530-4760-ae57-56aa48186e32" providerId="ADAL" clId="{B32D3065-21B4-4AB0-B82A-848CABFB31F3}" dt="2023-06-07T13:04:46.220" v="15" actId="20577"/>
          <ac:spMkLst>
            <pc:docMk/>
            <pc:sldMk cId="0" sldId="1165"/>
            <ac:spMk id="10243" creationId="{4846B15E-A314-FBE4-4CE4-DB947B51E1D9}"/>
          </ac:spMkLst>
        </pc:spChg>
      </pc:sldChg>
      <pc:sldChg chg="modSp mod">
        <pc:chgData name="Alain Sultan" userId="2b0808dc-3530-4760-ae57-56aa48186e32" providerId="ADAL" clId="{B32D3065-21B4-4AB0-B82A-848CABFB31F3}" dt="2023-06-07T13:17:13.993" v="28"/>
        <pc:sldMkLst>
          <pc:docMk/>
          <pc:sldMk cId="897029361" sldId="1179"/>
        </pc:sldMkLst>
        <pc:spChg chg="mod">
          <ac:chgData name="Alain Sultan" userId="2b0808dc-3530-4760-ae57-56aa48186e32" providerId="ADAL" clId="{B32D3065-21B4-4AB0-B82A-848CABFB31F3}" dt="2023-06-07T13:17:13.993" v="28"/>
          <ac:spMkLst>
            <pc:docMk/>
            <pc:sldMk cId="897029361" sldId="1179"/>
            <ac:spMk id="4" creationId="{359BA68C-406B-079B-B4F4-2126BC3F04A4}"/>
          </ac:spMkLst>
        </pc:spChg>
      </pc:sldChg>
      <pc:sldChg chg="modSp">
        <pc:chgData name="Alain Sultan" userId="2b0808dc-3530-4760-ae57-56aa48186e32" providerId="ADAL" clId="{B32D3065-21B4-4AB0-B82A-848CABFB31F3}" dt="2023-06-07T13:17:13.993" v="28"/>
        <pc:sldMkLst>
          <pc:docMk/>
          <pc:sldMk cId="2080452025" sldId="1181"/>
        </pc:sldMkLst>
        <pc:spChg chg="mod">
          <ac:chgData name="Alain Sultan" userId="2b0808dc-3530-4760-ae57-56aa48186e32" providerId="ADAL" clId="{B32D3065-21B4-4AB0-B82A-848CABFB31F3}" dt="2023-06-07T13:17:13.993" v="28"/>
          <ac:spMkLst>
            <pc:docMk/>
            <pc:sldMk cId="2080452025" sldId="1181"/>
            <ac:spMk id="4" creationId="{359BA68C-406B-079B-B4F4-2126BC3F04A4}"/>
          </ac:spMkLst>
        </pc:spChg>
      </pc:sldChg>
      <pc:sldChg chg="modSp">
        <pc:chgData name="Alain Sultan" userId="2b0808dc-3530-4760-ae57-56aa48186e32" providerId="ADAL" clId="{B32D3065-21B4-4AB0-B82A-848CABFB31F3}" dt="2023-06-07T13:17:13.993" v="28"/>
        <pc:sldMkLst>
          <pc:docMk/>
          <pc:sldMk cId="1203501010" sldId="1182"/>
        </pc:sldMkLst>
        <pc:spChg chg="mod">
          <ac:chgData name="Alain Sultan" userId="2b0808dc-3530-4760-ae57-56aa48186e32" providerId="ADAL" clId="{B32D3065-21B4-4AB0-B82A-848CABFB31F3}" dt="2023-06-07T13:17:13.993" v="28"/>
          <ac:spMkLst>
            <pc:docMk/>
            <pc:sldMk cId="1203501010" sldId="1182"/>
            <ac:spMk id="4" creationId="{359BA68C-406B-079B-B4F4-2126BC3F04A4}"/>
          </ac:spMkLst>
        </pc:spChg>
      </pc:sldChg>
      <pc:sldChg chg="modSp">
        <pc:chgData name="Alain Sultan" userId="2b0808dc-3530-4760-ae57-56aa48186e32" providerId="ADAL" clId="{B32D3065-21B4-4AB0-B82A-848CABFB31F3}" dt="2023-06-07T13:17:13.993" v="28"/>
        <pc:sldMkLst>
          <pc:docMk/>
          <pc:sldMk cId="3791801750" sldId="1183"/>
        </pc:sldMkLst>
        <pc:spChg chg="mod">
          <ac:chgData name="Alain Sultan" userId="2b0808dc-3530-4760-ae57-56aa48186e32" providerId="ADAL" clId="{B32D3065-21B4-4AB0-B82A-848CABFB31F3}" dt="2023-06-07T13:17:13.993" v="28"/>
          <ac:spMkLst>
            <pc:docMk/>
            <pc:sldMk cId="3791801750" sldId="1183"/>
            <ac:spMk id="4" creationId="{359BA68C-406B-079B-B4F4-2126BC3F04A4}"/>
          </ac:spMkLst>
        </pc:spChg>
      </pc:sldChg>
      <pc:sldChg chg="modSp mod">
        <pc:chgData name="Alain Sultan" userId="2b0808dc-3530-4760-ae57-56aa48186e32" providerId="ADAL" clId="{B32D3065-21B4-4AB0-B82A-848CABFB31F3}" dt="2023-06-07T13:20:37.283" v="45" actId="6549"/>
        <pc:sldMkLst>
          <pc:docMk/>
          <pc:sldMk cId="3443074959" sldId="1184"/>
        </pc:sldMkLst>
        <pc:spChg chg="mod">
          <ac:chgData name="Alain Sultan" userId="2b0808dc-3530-4760-ae57-56aa48186e32" providerId="ADAL" clId="{B32D3065-21B4-4AB0-B82A-848CABFB31F3}" dt="2023-06-07T13:20:37.283" v="45" actId="6549"/>
          <ac:spMkLst>
            <pc:docMk/>
            <pc:sldMk cId="3443074959" sldId="1184"/>
            <ac:spMk id="4" creationId="{359BA68C-406B-079B-B4F4-2126BC3F04A4}"/>
          </ac:spMkLst>
        </pc:spChg>
      </pc:sldChg>
      <pc:sldChg chg="modSp mod">
        <pc:chgData name="Alain Sultan" userId="2b0808dc-3530-4760-ae57-56aa48186e32" providerId="ADAL" clId="{B32D3065-21B4-4AB0-B82A-848CABFB31F3}" dt="2023-06-07T13:21:06.800" v="47"/>
        <pc:sldMkLst>
          <pc:docMk/>
          <pc:sldMk cId="3134717502" sldId="1185"/>
        </pc:sldMkLst>
        <pc:spChg chg="mod">
          <ac:chgData name="Alain Sultan" userId="2b0808dc-3530-4760-ae57-56aa48186e32" providerId="ADAL" clId="{B32D3065-21B4-4AB0-B82A-848CABFB31F3}" dt="2023-06-07T13:21:06.800" v="47"/>
          <ac:spMkLst>
            <pc:docMk/>
            <pc:sldMk cId="3134717502" sldId="1185"/>
            <ac:spMk id="4" creationId="{359BA68C-406B-079B-B4F4-2126BC3F04A4}"/>
          </ac:spMkLst>
        </pc:spChg>
      </pc:sldChg>
      <pc:sldChg chg="modSp mod">
        <pc:chgData name="Alain Sultan" userId="2b0808dc-3530-4760-ae57-56aa48186e32" providerId="ADAL" clId="{B32D3065-21B4-4AB0-B82A-848CABFB31F3}" dt="2023-06-07T13:21:15.035" v="49" actId="6549"/>
        <pc:sldMkLst>
          <pc:docMk/>
          <pc:sldMk cId="1622123141" sldId="1186"/>
        </pc:sldMkLst>
        <pc:spChg chg="mod">
          <ac:chgData name="Alain Sultan" userId="2b0808dc-3530-4760-ae57-56aa48186e32" providerId="ADAL" clId="{B32D3065-21B4-4AB0-B82A-848CABFB31F3}" dt="2023-06-07T13:21:15.035" v="49" actId="6549"/>
          <ac:spMkLst>
            <pc:docMk/>
            <pc:sldMk cId="1622123141" sldId="1186"/>
            <ac:spMk id="4" creationId="{359BA68C-406B-079B-B4F4-2126BC3F04A4}"/>
          </ac:spMkLst>
        </pc:spChg>
      </pc:sldChg>
      <pc:sldChg chg="modSp mod">
        <pc:chgData name="Alain Sultan" userId="2b0808dc-3530-4760-ae57-56aa48186e32" providerId="ADAL" clId="{B32D3065-21B4-4AB0-B82A-848CABFB31F3}" dt="2023-06-07T13:18:31.821" v="29" actId="313"/>
        <pc:sldMkLst>
          <pc:docMk/>
          <pc:sldMk cId="608759276" sldId="1187"/>
        </pc:sldMkLst>
        <pc:spChg chg="mod">
          <ac:chgData name="Alain Sultan" userId="2b0808dc-3530-4760-ae57-56aa48186e32" providerId="ADAL" clId="{B32D3065-21B4-4AB0-B82A-848CABFB31F3}" dt="2023-06-07T13:18:31.821" v="29" actId="313"/>
          <ac:spMkLst>
            <pc:docMk/>
            <pc:sldMk cId="608759276" sldId="1187"/>
            <ac:spMk id="4" creationId="{359BA68C-406B-079B-B4F4-2126BC3F04A4}"/>
          </ac:spMkLst>
        </pc:spChg>
      </pc:sldChg>
      <pc:sldChg chg="modSp">
        <pc:chgData name="Alain Sultan" userId="2b0808dc-3530-4760-ae57-56aa48186e32" providerId="ADAL" clId="{B32D3065-21B4-4AB0-B82A-848CABFB31F3}" dt="2023-06-07T13:08:24.084" v="21"/>
        <pc:sldMkLst>
          <pc:docMk/>
          <pc:sldMk cId="1871081556" sldId="1188"/>
        </pc:sldMkLst>
        <pc:spChg chg="mod">
          <ac:chgData name="Alain Sultan" userId="2b0808dc-3530-4760-ae57-56aa48186e32" providerId="ADAL" clId="{B32D3065-21B4-4AB0-B82A-848CABFB31F3}" dt="2023-06-07T13:08:24.084" v="21"/>
          <ac:spMkLst>
            <pc:docMk/>
            <pc:sldMk cId="1871081556" sldId="1188"/>
            <ac:spMk id="4" creationId="{359BA68C-406B-079B-B4F4-2126BC3F04A4}"/>
          </ac:spMkLst>
        </pc:spChg>
      </pc:sldChg>
      <pc:sldChg chg="modSp mod">
        <pc:chgData name="Alain Sultan" userId="2b0808dc-3530-4760-ae57-56aa48186e32" providerId="ADAL" clId="{B32D3065-21B4-4AB0-B82A-848CABFB31F3}" dt="2023-06-07T13:18:35.937" v="30" actId="313"/>
        <pc:sldMkLst>
          <pc:docMk/>
          <pc:sldMk cId="2545772044" sldId="1189"/>
        </pc:sldMkLst>
        <pc:spChg chg="mod">
          <ac:chgData name="Alain Sultan" userId="2b0808dc-3530-4760-ae57-56aa48186e32" providerId="ADAL" clId="{B32D3065-21B4-4AB0-B82A-848CABFB31F3}" dt="2023-06-07T13:18:35.937" v="30" actId="313"/>
          <ac:spMkLst>
            <pc:docMk/>
            <pc:sldMk cId="2545772044" sldId="1189"/>
            <ac:spMk id="4" creationId="{359BA68C-406B-079B-B4F4-2126BC3F04A4}"/>
          </ac:spMkLst>
        </pc:spChg>
      </pc:sldChg>
      <pc:sldChg chg="modSp">
        <pc:chgData name="Alain Sultan" userId="2b0808dc-3530-4760-ae57-56aa48186e32" providerId="ADAL" clId="{B32D3065-21B4-4AB0-B82A-848CABFB31F3}" dt="2023-06-07T13:08:24.084" v="21"/>
        <pc:sldMkLst>
          <pc:docMk/>
          <pc:sldMk cId="4279427723" sldId="1190"/>
        </pc:sldMkLst>
        <pc:spChg chg="mod">
          <ac:chgData name="Alain Sultan" userId="2b0808dc-3530-4760-ae57-56aa48186e32" providerId="ADAL" clId="{B32D3065-21B4-4AB0-B82A-848CABFB31F3}" dt="2023-06-07T13:08:24.084" v="21"/>
          <ac:spMkLst>
            <pc:docMk/>
            <pc:sldMk cId="4279427723" sldId="1190"/>
            <ac:spMk id="4" creationId="{359BA68C-406B-079B-B4F4-2126BC3F04A4}"/>
          </ac:spMkLst>
        </pc:spChg>
      </pc:sldChg>
      <pc:sldChg chg="modSp mod">
        <pc:chgData name="Alain Sultan" userId="2b0808dc-3530-4760-ae57-56aa48186e32" providerId="ADAL" clId="{B32D3065-21B4-4AB0-B82A-848CABFB31F3}" dt="2023-06-07T13:18:39.477" v="31" actId="313"/>
        <pc:sldMkLst>
          <pc:docMk/>
          <pc:sldMk cId="2991094882" sldId="1191"/>
        </pc:sldMkLst>
        <pc:spChg chg="mod">
          <ac:chgData name="Alain Sultan" userId="2b0808dc-3530-4760-ae57-56aa48186e32" providerId="ADAL" clId="{B32D3065-21B4-4AB0-B82A-848CABFB31F3}" dt="2023-06-07T13:18:39.477" v="31" actId="313"/>
          <ac:spMkLst>
            <pc:docMk/>
            <pc:sldMk cId="2991094882" sldId="1191"/>
            <ac:spMk id="4" creationId="{359BA68C-406B-079B-B4F4-2126BC3F04A4}"/>
          </ac:spMkLst>
        </pc:spChg>
      </pc:sldChg>
      <pc:sldChg chg="modSp">
        <pc:chgData name="Alain Sultan" userId="2b0808dc-3530-4760-ae57-56aa48186e32" providerId="ADAL" clId="{B32D3065-21B4-4AB0-B82A-848CABFB31F3}" dt="2023-06-07T13:17:13.993" v="28"/>
        <pc:sldMkLst>
          <pc:docMk/>
          <pc:sldMk cId="663169914" sldId="1192"/>
        </pc:sldMkLst>
        <pc:spChg chg="mod">
          <ac:chgData name="Alain Sultan" userId="2b0808dc-3530-4760-ae57-56aa48186e32" providerId="ADAL" clId="{B32D3065-21B4-4AB0-B82A-848CABFB31F3}" dt="2023-06-07T13:17:13.993" v="28"/>
          <ac:spMkLst>
            <pc:docMk/>
            <pc:sldMk cId="663169914" sldId="1192"/>
            <ac:spMk id="4" creationId="{359BA68C-406B-079B-B4F4-2126BC3F04A4}"/>
          </ac:spMkLst>
        </pc:spChg>
      </pc:sldChg>
      <pc:sldChg chg="modSp mod">
        <pc:chgData name="Alain Sultan" userId="2b0808dc-3530-4760-ae57-56aa48186e32" providerId="ADAL" clId="{B32D3065-21B4-4AB0-B82A-848CABFB31F3}" dt="2023-06-07T13:21:43.588" v="51" actId="6549"/>
        <pc:sldMkLst>
          <pc:docMk/>
          <pc:sldMk cId="3450648012" sldId="1193"/>
        </pc:sldMkLst>
        <pc:spChg chg="mod">
          <ac:chgData name="Alain Sultan" userId="2b0808dc-3530-4760-ae57-56aa48186e32" providerId="ADAL" clId="{B32D3065-21B4-4AB0-B82A-848CABFB31F3}" dt="2023-06-07T13:21:43.588" v="51" actId="6549"/>
          <ac:spMkLst>
            <pc:docMk/>
            <pc:sldMk cId="3450648012" sldId="1193"/>
            <ac:spMk id="4" creationId="{359BA68C-406B-079B-B4F4-2126BC3F04A4}"/>
          </ac:spMkLst>
        </pc:spChg>
      </pc:sldChg>
      <pc:sldChg chg="modSp mod">
        <pc:chgData name="Alain Sultan" userId="2b0808dc-3530-4760-ae57-56aa48186e32" providerId="ADAL" clId="{B32D3065-21B4-4AB0-B82A-848CABFB31F3}" dt="2023-06-07T13:22:16.652" v="53"/>
        <pc:sldMkLst>
          <pc:docMk/>
          <pc:sldMk cId="914006611" sldId="1194"/>
        </pc:sldMkLst>
        <pc:spChg chg="mod">
          <ac:chgData name="Alain Sultan" userId="2b0808dc-3530-4760-ae57-56aa48186e32" providerId="ADAL" clId="{B32D3065-21B4-4AB0-B82A-848CABFB31F3}" dt="2023-06-07T13:22:16.652" v="53"/>
          <ac:spMkLst>
            <pc:docMk/>
            <pc:sldMk cId="914006611" sldId="1194"/>
            <ac:spMk id="4" creationId="{359BA68C-406B-079B-B4F4-2126BC3F04A4}"/>
          </ac:spMkLst>
        </pc:spChg>
      </pc:sldChg>
      <pc:sldChg chg="modSp mod">
        <pc:chgData name="Alain Sultan" userId="2b0808dc-3530-4760-ae57-56aa48186e32" providerId="ADAL" clId="{B32D3065-21B4-4AB0-B82A-848CABFB31F3}" dt="2023-06-07T13:18:56.269" v="33" actId="313"/>
        <pc:sldMkLst>
          <pc:docMk/>
          <pc:sldMk cId="841207357" sldId="1196"/>
        </pc:sldMkLst>
        <pc:spChg chg="mod">
          <ac:chgData name="Alain Sultan" userId="2b0808dc-3530-4760-ae57-56aa48186e32" providerId="ADAL" clId="{B32D3065-21B4-4AB0-B82A-848CABFB31F3}" dt="2023-06-07T13:18:56.269" v="33" actId="313"/>
          <ac:spMkLst>
            <pc:docMk/>
            <pc:sldMk cId="841207357" sldId="1196"/>
            <ac:spMk id="4" creationId="{359BA68C-406B-079B-B4F4-2126BC3F04A4}"/>
          </ac:spMkLst>
        </pc:spChg>
      </pc:sldChg>
      <pc:sldChg chg="modSp">
        <pc:chgData name="Alain Sultan" userId="2b0808dc-3530-4760-ae57-56aa48186e32" providerId="ADAL" clId="{B32D3065-21B4-4AB0-B82A-848CABFB31F3}" dt="2023-06-07T13:17:13.993" v="28"/>
        <pc:sldMkLst>
          <pc:docMk/>
          <pc:sldMk cId="1595937647" sldId="1197"/>
        </pc:sldMkLst>
        <pc:spChg chg="mod">
          <ac:chgData name="Alain Sultan" userId="2b0808dc-3530-4760-ae57-56aa48186e32" providerId="ADAL" clId="{B32D3065-21B4-4AB0-B82A-848CABFB31F3}" dt="2023-06-07T13:17:13.993" v="28"/>
          <ac:spMkLst>
            <pc:docMk/>
            <pc:sldMk cId="1595937647" sldId="1197"/>
            <ac:spMk id="4" creationId="{359BA68C-406B-079B-B4F4-2126BC3F04A4}"/>
          </ac:spMkLst>
        </pc:spChg>
      </pc:sldChg>
      <pc:sldChg chg="modSp">
        <pc:chgData name="Alain Sultan" userId="2b0808dc-3530-4760-ae57-56aa48186e32" providerId="ADAL" clId="{B32D3065-21B4-4AB0-B82A-848CABFB31F3}" dt="2023-06-07T13:17:13.993" v="28"/>
        <pc:sldMkLst>
          <pc:docMk/>
          <pc:sldMk cId="3841230343" sldId="1198"/>
        </pc:sldMkLst>
        <pc:spChg chg="mod">
          <ac:chgData name="Alain Sultan" userId="2b0808dc-3530-4760-ae57-56aa48186e32" providerId="ADAL" clId="{B32D3065-21B4-4AB0-B82A-848CABFB31F3}" dt="2023-06-07T13:17:13.993" v="28"/>
          <ac:spMkLst>
            <pc:docMk/>
            <pc:sldMk cId="3841230343" sldId="1198"/>
            <ac:spMk id="4" creationId="{359BA68C-406B-079B-B4F4-2126BC3F04A4}"/>
          </ac:spMkLst>
        </pc:spChg>
      </pc:sldChg>
      <pc:sldChg chg="modSp">
        <pc:chgData name="Alain Sultan" userId="2b0808dc-3530-4760-ae57-56aa48186e32" providerId="ADAL" clId="{B32D3065-21B4-4AB0-B82A-848CABFB31F3}" dt="2023-06-07T13:17:13.993" v="28"/>
        <pc:sldMkLst>
          <pc:docMk/>
          <pc:sldMk cId="1778115660" sldId="1199"/>
        </pc:sldMkLst>
        <pc:spChg chg="mod">
          <ac:chgData name="Alain Sultan" userId="2b0808dc-3530-4760-ae57-56aa48186e32" providerId="ADAL" clId="{B32D3065-21B4-4AB0-B82A-848CABFB31F3}" dt="2023-06-07T13:17:13.993" v="28"/>
          <ac:spMkLst>
            <pc:docMk/>
            <pc:sldMk cId="1778115660" sldId="1199"/>
            <ac:spMk id="4" creationId="{359BA68C-406B-079B-B4F4-2126BC3F04A4}"/>
          </ac:spMkLst>
        </pc:spChg>
      </pc:sldChg>
      <pc:sldChg chg="modSp">
        <pc:chgData name="Alain Sultan" userId="2b0808dc-3530-4760-ae57-56aa48186e32" providerId="ADAL" clId="{B32D3065-21B4-4AB0-B82A-848CABFB31F3}" dt="2023-06-07T13:17:13.993" v="28"/>
        <pc:sldMkLst>
          <pc:docMk/>
          <pc:sldMk cId="423532501" sldId="1201"/>
        </pc:sldMkLst>
        <pc:spChg chg="mod">
          <ac:chgData name="Alain Sultan" userId="2b0808dc-3530-4760-ae57-56aa48186e32" providerId="ADAL" clId="{B32D3065-21B4-4AB0-B82A-848CABFB31F3}" dt="2023-06-07T13:17:13.993" v="28"/>
          <ac:spMkLst>
            <pc:docMk/>
            <pc:sldMk cId="423532501" sldId="1201"/>
            <ac:spMk id="4" creationId="{359BA68C-406B-079B-B4F4-2126BC3F04A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6/7/2023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6/7/2023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07/06/2023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07/06/2023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07/06/2023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07/06/2023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07/06/2023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07/06/2023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07/06/2023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360FD2-2AFE-4F82-810F-E8317CD404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46E51-3B49-4A8B-AD1E-06E46E34F6E0}" type="datetimeFigureOut">
              <a:rPr lang="en-GB"/>
              <a:pPr>
                <a:defRPr/>
              </a:pPr>
              <a:t>07/06/2023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9D3BEB-9417-4C22-AE02-B4EF424DA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F61854-9EE5-466E-96CE-72A9C67B7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A6022-F1F6-46BC-8206-E355C2D16FF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23704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07/06/2023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07/06/2023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07/06/2023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07/06/2023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1" r:id="rId4"/>
    <p:sldLayoutId id="2147485962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07/06/2023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20679.zip" TargetMode="External"/><Relationship Id="rId3" Type="http://schemas.openxmlformats.org/officeDocument/2006/relationships/hyperlink" Target="https://www.3gpp.org/ftp/Information/WI_Sheet/SP-220085.zip" TargetMode="External"/><Relationship Id="rId7" Type="http://schemas.openxmlformats.org/officeDocument/2006/relationships/hyperlink" Target="https://www.3gpp.org/ftp/Information/WI_Sheet/SP-220439.zip" TargetMode="External"/><Relationship Id="rId2" Type="http://schemas.openxmlformats.org/officeDocument/2006/relationships/hyperlink" Target="https://www.3gpp.org/ftp/Information/WI_Sheet/SP-220717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20437.zip" TargetMode="External"/><Relationship Id="rId5" Type="http://schemas.openxmlformats.org/officeDocument/2006/relationships/hyperlink" Target="https://www.3gpp.org/ftp/Information/WI_Sheet/SP-220087.zip" TargetMode="External"/><Relationship Id="rId10" Type="http://schemas.openxmlformats.org/officeDocument/2006/relationships/hyperlink" Target="https://www.3gpp.org/ftp/Information/WI_Sheet/SP-220445.zip" TargetMode="External"/><Relationship Id="rId4" Type="http://schemas.openxmlformats.org/officeDocument/2006/relationships/hyperlink" Target="https://www.3gpp.org/ftp/Information/WI_Sheet/SP-220353.zip" TargetMode="External"/><Relationship Id="rId9" Type="http://schemas.openxmlformats.org/officeDocument/2006/relationships/hyperlink" Target="https://www.3gpp.org/ftp/Information/WI_Sheet/SP-220954.zip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30231.zip" TargetMode="External"/><Relationship Id="rId3" Type="http://schemas.openxmlformats.org/officeDocument/2006/relationships/hyperlink" Target="https://www.3gpp.org/ftp/Information/WI_Sheet/SP-220447.zip" TargetMode="External"/><Relationship Id="rId7" Type="http://schemas.openxmlformats.org/officeDocument/2006/relationships/hyperlink" Target="https://www.3gpp.org/ftp/Information/WI_Sheet/SP-220442.zip" TargetMode="External"/><Relationship Id="rId2" Type="http://schemas.openxmlformats.org/officeDocument/2006/relationships/hyperlink" Target="https://www.3gpp.org/ftp/Information/WI_Sheet/SP-230235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30227.zip" TargetMode="External"/><Relationship Id="rId11" Type="http://schemas.openxmlformats.org/officeDocument/2006/relationships/hyperlink" Target="https://www.3gpp.org/ftp/Information/WI_Sheet/SP-220943.zip" TargetMode="External"/><Relationship Id="rId5" Type="http://schemas.openxmlformats.org/officeDocument/2006/relationships/hyperlink" Target="https://www.3gpp.org/ftp/Information/WI_Sheet/SP-230233.zip" TargetMode="External"/><Relationship Id="rId10" Type="http://schemas.openxmlformats.org/officeDocument/2006/relationships/hyperlink" Target="https://www.3gpp.org/ftp/Information/WI_Sheet/SP-230229.zip" TargetMode="External"/><Relationship Id="rId4" Type="http://schemas.openxmlformats.org/officeDocument/2006/relationships/hyperlink" Target="https://www.3gpp.org/ftp/Information/WI_Sheet/SP-230236.zip" TargetMode="External"/><Relationship Id="rId9" Type="http://schemas.openxmlformats.org/officeDocument/2006/relationships/hyperlink" Target="https://www.3gpp.org/ftp/Information/WI_Sheet/SP-190838.zip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941.zip" TargetMode="External"/><Relationship Id="rId2" Type="http://schemas.openxmlformats.org/officeDocument/2006/relationships/hyperlink" Target="https://www.3gpp.org/ftp/Information/WI_Sheet/SP-220943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tp.3gpp.org/information/Work_Plan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71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085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353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08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71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439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679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954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445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0235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44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0236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630363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fontScale="92500" lnSpcReduction="20000"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  </a:t>
            </a:r>
            <a:r>
              <a:rPr lang="en-GB" sz="4000" kern="0" dirty="0">
                <a:solidFill>
                  <a:srgbClr val="FF0000"/>
                </a:solidFill>
                <a:latin typeface="+mj-lt"/>
                <a:ea typeface="ＭＳ Ｐゴシック" charset="0"/>
                <a:cs typeface="ＭＳ Ｐゴシック" charset="0"/>
              </a:rPr>
              <a:t> </a:t>
            </a: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 SA1 Report to TSG SA#100</a:t>
            </a:r>
            <a:b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</a:b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SP-230505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46392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000">
                <a:latin typeface="Arial" panose="020B0604020202020204" pitchFamily="34" charset="0"/>
              </a:rPr>
              <a:t>José Almodóvar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US" altLang="nl-NL" sz="1600">
                <a:latin typeface="Arial" panose="020B0604020202020204" pitchFamily="34" charset="0"/>
              </a:rPr>
              <a:t>SA1 Chair, KPN</a:t>
            </a:r>
          </a:p>
          <a:p>
            <a:pPr>
              <a:lnSpc>
                <a:spcPct val="80000"/>
              </a:lnSpc>
            </a:pPr>
            <a:r>
              <a:rPr lang="en-GB" altLang="nl-NL" sz="2000">
                <a:latin typeface="Arial" panose="020B0604020202020204" pitchFamily="34" charset="0"/>
              </a:rPr>
              <a:t>Alain Sultan</a:t>
            </a:r>
          </a:p>
          <a:p>
            <a:pPr eaLnBrk="1"/>
            <a:r>
              <a:rPr lang="en-GB" altLang="nl-NL" sz="1600">
                <a:latin typeface="Arial" panose="020B0604020202020204" pitchFamily="34" charset="0"/>
              </a:rPr>
              <a:t>SA1 Secretary, ETSI MCC</a:t>
            </a:r>
          </a:p>
          <a:p>
            <a:pPr>
              <a:lnSpc>
                <a:spcPct val="80000"/>
              </a:lnSpc>
            </a:pPr>
            <a:endParaRPr lang="en-US" altLang="nl-NL" sz="160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59326"/>
            <a:ext cx="622141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SP-230505  3GPP TSG#100, 12 – 16 June 2023, Taipei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>
                <a:latin typeface="Arial" panose="020B0604020202020204" pitchFamily="34" charset="0"/>
              </a:rPr>
              <a:t>© 3GPP 2023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5E0ED-FAB5-4D17-A81F-A5CC8641DF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Work Summary: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pre Rel-19 Work</a:t>
            </a: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DB842A32-303E-4078-B8A9-0D3F7E187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3461" y="210820"/>
            <a:ext cx="6827837" cy="857250"/>
          </a:xfrm>
        </p:spPr>
        <p:txBody>
          <a:bodyPr/>
          <a:lstStyle/>
          <a:p>
            <a:r>
              <a:rPr lang="en-GB" altLang="nl-NL" dirty="0"/>
              <a:t>Pre-Rel-19 agreed CR packages</a:t>
            </a:r>
          </a:p>
        </p:txBody>
      </p:sp>
      <p:graphicFrame>
        <p:nvGraphicFramePr>
          <p:cNvPr id="3" name="Content Placeholder 5">
            <a:extLst>
              <a:ext uri="{FF2B5EF4-FFF2-40B4-BE49-F238E27FC236}">
                <a16:creationId xmlns:a16="http://schemas.microsoft.com/office/drawing/2014/main" id="{8620B954-F34E-4689-8BED-9A7C404993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9106365"/>
              </p:ext>
            </p:extLst>
          </p:nvPr>
        </p:nvGraphicFramePr>
        <p:xfrm>
          <a:off x="1970087" y="1462088"/>
          <a:ext cx="4954587" cy="2734236"/>
        </p:xfrm>
        <a:graphic>
          <a:graphicData uri="http://schemas.openxmlformats.org/drawingml/2006/table">
            <a:tbl>
              <a:tblPr/>
              <a:tblGrid>
                <a:gridCol w="2557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0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67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52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CR Package title</a:t>
                      </a:r>
                      <a:endParaRPr kumimoji="1" lang="en-GB" altLang="nl-NL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9" marR="45719" marT="45795" marB="45795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1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#CRs</a:t>
                      </a:r>
                      <a:endParaRPr kumimoji="1" lang="en-GB" altLang="nl-NL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9" marR="45719" marT="45795" marB="45795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1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Arial" pitchFamily="34" charset="0"/>
                          <a:ea typeface="MS Mincho" pitchFamily="49" charset="-128"/>
                          <a:cs typeface="Arial" pitchFamily="34" charset="0"/>
                        </a:rPr>
                        <a:t>Release</a:t>
                      </a:r>
                    </a:p>
                  </a:txBody>
                  <a:tcPr marL="45719" marR="45719" marT="45795" marB="45795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27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TEI12</a:t>
                      </a:r>
                    </a:p>
                  </a:txBody>
                  <a:tcPr marL="45719" marR="45719" marT="45795" marB="45795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</a:p>
                  </a:txBody>
                  <a:tcPr marL="45719" marR="45719" marT="45795" marB="45795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Rel-15</a:t>
                      </a:r>
                    </a:p>
                  </a:txBody>
                  <a:tcPr marL="45719" marR="45719" marT="45795" marB="45795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27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AHGC</a:t>
                      </a:r>
                    </a:p>
                  </a:txBody>
                  <a:tcPr marL="45719" marR="45719" marT="45795" marB="45795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</a:t>
                      </a:r>
                    </a:p>
                  </a:txBody>
                  <a:tcPr marL="45719" marR="45719" marT="45795" marB="45795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Rel-18</a:t>
                      </a:r>
                    </a:p>
                  </a:txBody>
                  <a:tcPr marL="45719" marR="45719" marT="45795" marB="45795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27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AIML_MT</a:t>
                      </a:r>
                    </a:p>
                  </a:txBody>
                  <a:tcPr marL="45719" marR="45719" marT="45795" marB="45795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</a:t>
                      </a:r>
                    </a:p>
                  </a:txBody>
                  <a:tcPr marL="45719" marR="45719" marT="45795" marB="45795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Rel-18          </a:t>
                      </a:r>
                    </a:p>
                  </a:txBody>
                  <a:tcPr marL="45719" marR="45719" marT="45795" marB="45795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54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MINT, SENSE</a:t>
                      </a:r>
                    </a:p>
                  </a:txBody>
                  <a:tcPr marL="45719" marR="45719" marT="45795" marB="45795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</a:t>
                      </a:r>
                    </a:p>
                  </a:txBody>
                  <a:tcPr marL="45719" marR="45719" marT="45795" marB="45795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Rel-18</a:t>
                      </a:r>
                    </a:p>
                  </a:txBody>
                  <a:tcPr marL="45719" marR="45719" marT="45795" marB="45795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27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MPS_WLAN </a:t>
                      </a:r>
                    </a:p>
                  </a:txBody>
                  <a:tcPr marL="45719" marR="45719" marT="45795" marB="45795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45719" marR="45719" marT="45795" marB="45795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Rel-18</a:t>
                      </a:r>
                    </a:p>
                  </a:txBody>
                  <a:tcPr marL="45719" marR="45719" marT="45795" marB="45795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0061114"/>
                  </a:ext>
                </a:extLst>
              </a:tr>
              <a:tr h="4027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TEI18</a:t>
                      </a:r>
                    </a:p>
                  </a:txBody>
                  <a:tcPr marL="45719" marR="45719" marT="45795" marB="45795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</a:t>
                      </a:r>
                    </a:p>
                  </a:txBody>
                  <a:tcPr marL="45719" marR="45719" marT="45795" marB="45795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Rel-18</a:t>
                      </a:r>
                    </a:p>
                  </a:txBody>
                  <a:tcPr marL="45719" marR="45719" marT="45795" marB="45795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526258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33BAE2B-BFCE-41B9-9142-BF8EA872B0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5372775"/>
              </p:ext>
            </p:extLst>
          </p:nvPr>
        </p:nvGraphicFramePr>
        <p:xfrm>
          <a:off x="439738" y="1162050"/>
          <a:ext cx="8445501" cy="2145775"/>
        </p:xfrm>
        <a:graphic>
          <a:graphicData uri="http://schemas.openxmlformats.org/drawingml/2006/table">
            <a:tbl>
              <a:tblPr/>
              <a:tblGrid>
                <a:gridCol w="96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7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68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57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49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28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16975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TEI15</a:t>
                      </a: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 - Agenda item 15 Rel-15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675"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SP-230525</a:t>
                      </a: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S1-231684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Aligning the RAN sharing related definitions for quality improvement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nl-NL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TEI15</a:t>
                      </a:r>
                    </a:p>
                  </a:txBody>
                  <a:tcPr marL="46800" marR="46800" marT="46663" marB="46663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22.101</a:t>
                      </a:r>
                    </a:p>
                  </a:txBody>
                  <a:tcPr marL="46800" marR="46800" marT="46663" marB="4666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0589r-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Rel-15</a:t>
                      </a:r>
                    </a:p>
                  </a:txBody>
                  <a:tcPr marL="46800" marR="46800" marT="46663" marB="4666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620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nl-NL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45728" marR="45728" marT="45604" marB="45604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u="none" strike="noStrike">
                          <a:solidFill>
                            <a:schemeClr val="tx1"/>
                          </a:solidFill>
                          <a:effectLst/>
                        </a:rPr>
                        <a:t>S1-231685</a:t>
                      </a:r>
                      <a:endParaRPr lang="en-GB" sz="12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Aligning the RAN sharing related definitions for quality improvement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nl-NL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TEI15</a:t>
                      </a:r>
                      <a:endParaRPr kumimoji="1" lang="en-GB" altLang="nl-NL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6800" marR="46800" marT="46663" marB="46663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22.101</a:t>
                      </a:r>
                      <a:endParaRPr kumimoji="1" lang="en-GB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6800" marR="46800" marT="46663" marB="4666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0590r-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Rel-16</a:t>
                      </a:r>
                    </a:p>
                  </a:txBody>
                  <a:tcPr marL="46800" marR="46800" marT="46663" marB="4666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620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nl-NL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45728" marR="45728" marT="45486" marB="45486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u="none" strike="noStrike">
                          <a:solidFill>
                            <a:schemeClr val="tx1"/>
                          </a:solidFill>
                          <a:effectLst/>
                        </a:rPr>
                        <a:t>S1-231686</a:t>
                      </a:r>
                      <a:endParaRPr lang="en-GB" sz="12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Aligning the RAN sharing related definitions for quality improvement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nl-NL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TEI15</a:t>
                      </a:r>
                      <a:endParaRPr kumimoji="1" lang="en-GB" altLang="nl-NL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6800" marR="46800" marT="46663" marB="46663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22.101</a:t>
                      </a:r>
                      <a:endParaRPr kumimoji="1" lang="en-GB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6800" marR="46800" marT="46663" marB="4666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0591r1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Rel-17</a:t>
                      </a:r>
                    </a:p>
                  </a:txBody>
                  <a:tcPr marL="46800" marR="46800" marT="46663" marB="4666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3778684"/>
                  </a:ext>
                </a:extLst>
              </a:tr>
              <a:tr h="27620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nl-NL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45728" marR="45728" marT="45486" marB="45486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S1-231393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Aligning the RAN sharing related definitions for quality improvement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nl-NL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TEI15</a:t>
                      </a:r>
                    </a:p>
                  </a:txBody>
                  <a:tcPr marL="46800" marR="46800" marT="46663" marB="46663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22.101</a:t>
                      </a:r>
                    </a:p>
                  </a:txBody>
                  <a:tcPr marL="46800" marR="46800" marT="46663" marB="4666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0588r-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Rel-18</a:t>
                      </a:r>
                    </a:p>
                  </a:txBody>
                  <a:tcPr marL="46800" marR="46800" marT="46663" marB="4666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2168134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5F1F2E09-2EFC-4E48-80A4-54AF78CD110B}"/>
              </a:ext>
            </a:extLst>
          </p:cNvPr>
          <p:cNvSpPr txBox="1">
            <a:spLocks/>
          </p:cNvSpPr>
          <p:nvPr/>
        </p:nvSpPr>
        <p:spPr bwMode="auto">
          <a:xfrm>
            <a:off x="419098" y="238430"/>
            <a:ext cx="6827837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altLang="nl-NL" kern="0" dirty="0"/>
              <a:t>Release-15</a:t>
            </a: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4D2DF786-813E-42F2-943E-526D9A48B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098" y="238430"/>
            <a:ext cx="6827837" cy="857250"/>
          </a:xfrm>
        </p:spPr>
        <p:txBody>
          <a:bodyPr/>
          <a:lstStyle/>
          <a:p>
            <a:pPr algn="l"/>
            <a:r>
              <a:rPr lang="en-GB" altLang="nl-NL" dirty="0"/>
              <a:t>Release-18 (1/2)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56081BB-49B9-4489-A74A-D74AE5B74D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9282698"/>
              </p:ext>
            </p:extLst>
          </p:nvPr>
        </p:nvGraphicFramePr>
        <p:xfrm>
          <a:off x="419096" y="2357342"/>
          <a:ext cx="8445501" cy="930384"/>
        </p:xfrm>
        <a:graphic>
          <a:graphicData uri="http://schemas.openxmlformats.org/drawingml/2006/table">
            <a:tbl>
              <a:tblPr/>
              <a:tblGrid>
                <a:gridCol w="96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7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62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12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49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28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17392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AIML_MT </a:t>
                      </a: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- Agenda item 18.1 Rel-18 CRs:</a:t>
                      </a:r>
                    </a:p>
                  </a:txBody>
                  <a:tcPr marL="45732" marR="45732" marT="45482" marB="45482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49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SP-230527</a:t>
                      </a:r>
                    </a:p>
                  </a:txBody>
                  <a:tcPr marL="45728" marR="45728" marT="45546" marB="45546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2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S1-231473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Clarification on AI-ML KPIs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nl-NL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AIML_MT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nl-NL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22.261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0685r2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Rel-18</a:t>
                      </a:r>
                    </a:p>
                  </a:txBody>
                  <a:tcPr marL="46800" marR="46800" marT="46725" marB="46725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496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nl-NL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45728" marR="45728" marT="45546" marB="45546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S1-231474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Clarification on AI-ML KPIs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nl-NL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AIML_MT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nl-NL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22.261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0686r2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nl-NL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Rel-19</a:t>
                      </a:r>
                    </a:p>
                  </a:txBody>
                  <a:tcPr marL="46800" marR="46800" marT="46725" marB="46725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198229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DEE08CD-5B45-49AA-915C-7A8E18F401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6361026"/>
              </p:ext>
            </p:extLst>
          </p:nvPr>
        </p:nvGraphicFramePr>
        <p:xfrm>
          <a:off x="419097" y="982358"/>
          <a:ext cx="8445501" cy="1231738"/>
        </p:xfrm>
        <a:graphic>
          <a:graphicData uri="http://schemas.openxmlformats.org/drawingml/2006/table">
            <a:tbl>
              <a:tblPr/>
              <a:tblGrid>
                <a:gridCol w="96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7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81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29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49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28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17338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AHGC </a:t>
                      </a: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- Agenda item 18.1 Rel-18 CRs:</a:t>
                      </a:r>
                    </a:p>
                  </a:txBody>
                  <a:tcPr marL="45732" marR="45732" marT="45475" marB="45475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44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SP-230526</a:t>
                      </a:r>
                    </a:p>
                  </a:txBody>
                  <a:tcPr marL="45728" marR="45728" marT="45539" marB="45539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2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S1-231475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Notification of updated list of participants of Ad hoc Group Emergency Alert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nl-NL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AHGC</a:t>
                      </a:r>
                      <a:endParaRPr kumimoji="1" lang="en-GB" altLang="nl-NL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6800" marR="46800" marT="46717" marB="46717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22.280</a:t>
                      </a:r>
                      <a:endParaRPr kumimoji="1" lang="en-GB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6800" marR="46800" marT="46717" marB="46717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0161r3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nl-NL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Rel-18</a:t>
                      </a:r>
                    </a:p>
                  </a:txBody>
                  <a:tcPr marL="46800" marR="46800" marT="46717" marB="46717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6329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nl-NL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45728" marR="45728" marT="45604" marB="45604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S1-231719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Notification of updated list of participants of Ad hoc Group Emergency Alert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nl-NL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AHGC</a:t>
                      </a:r>
                      <a:endParaRPr kumimoji="1" lang="en-GB" altLang="nl-NL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6800" marR="46800" marT="46717" marB="46717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22.280</a:t>
                      </a:r>
                    </a:p>
                  </a:txBody>
                  <a:tcPr marL="46800" marR="46800" marT="46717" marB="46717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0163r3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GB" altLang="nl-NL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Rel-19</a:t>
                      </a:r>
                    </a:p>
                  </a:txBody>
                  <a:tcPr marL="46800" marR="46800" marT="46717" marB="46717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0752D4-6B55-4081-A660-3A60F25AD8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7166987"/>
              </p:ext>
            </p:extLst>
          </p:nvPr>
        </p:nvGraphicFramePr>
        <p:xfrm>
          <a:off x="419096" y="3432944"/>
          <a:ext cx="8445501" cy="1597552"/>
        </p:xfrm>
        <a:graphic>
          <a:graphicData uri="http://schemas.openxmlformats.org/drawingml/2006/table">
            <a:tbl>
              <a:tblPr/>
              <a:tblGrid>
                <a:gridCol w="96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7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62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12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49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28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17392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MINT,SENSE </a:t>
                      </a: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- Agenda item 18.1 Rel-18 CRs:</a:t>
                      </a:r>
                    </a:p>
                  </a:txBody>
                  <a:tcPr marL="45732" marR="45732" marT="45482" marB="45482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49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SP-230530</a:t>
                      </a:r>
                    </a:p>
                  </a:txBody>
                  <a:tcPr marL="45728" marR="45728" marT="45546" marB="45546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S1-231371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Clarification on selection of Forbidden PLMN during Disaster Conditions when Operator controlled signal threshold applies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MINT,</a:t>
                      </a:r>
                    </a:p>
                    <a:p>
                      <a:pPr algn="l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SENSE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nl-NL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22.011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0350r1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Rel-18</a:t>
                      </a:r>
                    </a:p>
                  </a:txBody>
                  <a:tcPr marL="46800" marR="46800" marT="46725" marB="46725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496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nl-NL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45728" marR="45728" marT="45546" marB="45546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S1-231372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Clarification on selection of Forbidden PLMN during Disaster Conditions when Operator controlled signal threshold applies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MINT,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SENSE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nl-NL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22.011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GB" altLang="nl-NL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0351r1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Rel-19</a:t>
                      </a:r>
                    </a:p>
                  </a:txBody>
                  <a:tcPr marL="46800" marR="46800" marT="46725" marB="46725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19822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8878970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DEE08CD-5B45-49AA-915C-7A8E18F401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8103704"/>
              </p:ext>
            </p:extLst>
          </p:nvPr>
        </p:nvGraphicFramePr>
        <p:xfrm>
          <a:off x="419099" y="1062634"/>
          <a:ext cx="8445501" cy="900112"/>
        </p:xfrm>
        <a:graphic>
          <a:graphicData uri="http://schemas.openxmlformats.org/drawingml/2006/table">
            <a:tbl>
              <a:tblPr/>
              <a:tblGrid>
                <a:gridCol w="96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7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274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64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49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28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17338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altLang="nl-NL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MPS_WLAN </a:t>
                      </a:r>
                      <a:r>
                        <a:rPr lang="en-GB" altLang="nl-NL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18.1 Rel-18 CRs:</a:t>
                      </a:r>
                    </a:p>
                  </a:txBody>
                  <a:tcPr marL="45732" marR="45732" marT="45475" marB="45475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44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SP-230531</a:t>
                      </a:r>
                    </a:p>
                  </a:txBody>
                  <a:tcPr marL="45728" marR="45728" marT="45539" marB="45539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S1-231205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Correction to MPS requirements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MPS_WLAN</a:t>
                      </a:r>
                      <a:endParaRPr kumimoji="0" lang="en-GB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6800" marR="46800" marT="46717" marB="46717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22.153</a:t>
                      </a:r>
                    </a:p>
                  </a:txBody>
                  <a:tcPr marL="46800" marR="46800" marT="46717" marB="46717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0059r-</a:t>
                      </a:r>
                    </a:p>
                  </a:txBody>
                  <a:tcPr marL="46800" marR="46800" marT="46717" marB="46717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Rel-18</a:t>
                      </a:r>
                    </a:p>
                  </a:txBody>
                  <a:tcPr marL="46800" marR="46800" marT="46717" marB="46717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6329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nl-NL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45728" marR="45728" marT="45604" marB="45604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S1-231206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Correction to MPS requirements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MPS_WLAN</a:t>
                      </a:r>
                    </a:p>
                  </a:txBody>
                  <a:tcPr marL="46800" marR="46800" marT="46717" marB="46717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22.153</a:t>
                      </a:r>
                    </a:p>
                  </a:txBody>
                  <a:tcPr marL="46800" marR="46800" marT="46717" marB="46717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0060r-</a:t>
                      </a:r>
                    </a:p>
                  </a:txBody>
                  <a:tcPr marL="46800" marR="46800" marT="46717" marB="46717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Rel-19</a:t>
                      </a:r>
                    </a:p>
                  </a:txBody>
                  <a:tcPr marL="46800" marR="46800" marT="46717" marB="46717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0752D4-6B55-4081-A660-3A60F25AD8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3591927"/>
              </p:ext>
            </p:extLst>
          </p:nvPr>
        </p:nvGraphicFramePr>
        <p:xfrm>
          <a:off x="419099" y="3328289"/>
          <a:ext cx="8445501" cy="930384"/>
        </p:xfrm>
        <a:graphic>
          <a:graphicData uri="http://schemas.openxmlformats.org/drawingml/2006/table">
            <a:tbl>
              <a:tblPr/>
              <a:tblGrid>
                <a:gridCol w="96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7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62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12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49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28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17392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TEI18</a:t>
                      </a: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 - Agenda item 18.1 Rel-18 CRs:</a:t>
                      </a:r>
                    </a:p>
                  </a:txBody>
                  <a:tcPr marL="45732" marR="45732" marT="45482" marB="45482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49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SP-230534</a:t>
                      </a:r>
                    </a:p>
                  </a:txBody>
                  <a:tcPr marL="45728" marR="45728" marT="45546" marB="45546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S1-231396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Corrections of scope and reference including editorial fixes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nl-NL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TEI18</a:t>
                      </a:r>
                    </a:p>
                  </a:txBody>
                  <a:tcPr marL="46800" marR="46800" marT="46725" marB="46725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22.268</a:t>
                      </a:r>
                    </a:p>
                  </a:txBody>
                  <a:tcPr marL="46800" marR="46800" marT="46725" marB="46725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0078r1</a:t>
                      </a:r>
                    </a:p>
                  </a:txBody>
                  <a:tcPr marL="46800" marR="46800" marT="46725" marB="46725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Rel-18</a:t>
                      </a:r>
                    </a:p>
                  </a:txBody>
                  <a:tcPr marL="46800" marR="46800" marT="46725" marB="46725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496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nl-NL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45728" marR="45728" marT="45546" marB="45546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S1-231398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UE based geo-fencing requirements for KPAS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nl-NL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TEI18</a:t>
                      </a:r>
                    </a:p>
                  </a:txBody>
                  <a:tcPr marL="46800" marR="46800" marT="46725" marB="46725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22.268</a:t>
                      </a:r>
                    </a:p>
                  </a:txBody>
                  <a:tcPr marL="46800" marR="46800" marT="46725" marB="46725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0079r1</a:t>
                      </a:r>
                    </a:p>
                  </a:txBody>
                  <a:tcPr marL="46800" marR="46800" marT="46725" marB="46725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Rel-19</a:t>
                      </a:r>
                    </a:p>
                  </a:txBody>
                  <a:tcPr marL="46800" marR="46800" marT="46725" marB="46725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1982298"/>
                  </a:ext>
                </a:extLst>
              </a:tr>
            </a:tbl>
          </a:graphicData>
        </a:graphic>
      </p:graphicFrame>
      <p:sp>
        <p:nvSpPr>
          <p:cNvPr id="11" name="Title 1">
            <a:extLst>
              <a:ext uri="{FF2B5EF4-FFF2-40B4-BE49-F238E27FC236}">
                <a16:creationId xmlns:a16="http://schemas.microsoft.com/office/drawing/2014/main" id="{E3D98DB4-7214-4F13-BA8F-C9C69FD2F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098" y="238430"/>
            <a:ext cx="6827837" cy="857250"/>
          </a:xfrm>
        </p:spPr>
        <p:txBody>
          <a:bodyPr/>
          <a:lstStyle/>
          <a:p>
            <a:pPr algn="l"/>
            <a:r>
              <a:rPr lang="en-GB" altLang="nl-NL" dirty="0"/>
              <a:t>Release-18 (2/2)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D79B701B-B1A0-4F41-A7D7-E75EE92EC0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7507326"/>
              </p:ext>
            </p:extLst>
          </p:nvPr>
        </p:nvGraphicFramePr>
        <p:xfrm>
          <a:off x="419099" y="2250371"/>
          <a:ext cx="8445501" cy="776602"/>
        </p:xfrm>
        <a:graphic>
          <a:graphicData uri="http://schemas.openxmlformats.org/drawingml/2006/table">
            <a:tbl>
              <a:tblPr/>
              <a:tblGrid>
                <a:gridCol w="96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7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179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0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49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28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17392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TEI18</a:t>
                      </a: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 - Agenda item 18.1 Rel-18 CRs:</a:t>
                      </a:r>
                    </a:p>
                  </a:txBody>
                  <a:tcPr marL="45732" marR="45732" marT="45482" marB="45482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4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SP-230535</a:t>
                      </a:r>
                    </a:p>
                  </a:txBody>
                  <a:tcPr marL="45728" marR="45728" marT="45546" marB="45546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kumimoji="0" lang="en-GB" sz="12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S1-231756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kumimoji="0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Multiple Access Technologies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u="none" strike="noStrike" dirty="0">
                          <a:effectLst/>
                        </a:rPr>
                        <a:t>TEI19,</a:t>
                      </a:r>
                    </a:p>
                    <a:p>
                      <a:pPr algn="l" fontAlgn="t"/>
                      <a:r>
                        <a:rPr lang="en-GB" sz="1200" u="none" strike="noStrike" dirty="0">
                          <a:effectLst/>
                        </a:rPr>
                        <a:t>MPS_WLAN</a:t>
                      </a:r>
                      <a:endParaRPr lang="en-GB" sz="1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6800" marR="46800" marT="46725" marB="46725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22.153</a:t>
                      </a:r>
                    </a:p>
                  </a:txBody>
                  <a:tcPr marL="46800" marR="46800" marT="46725" marB="46725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0062r2</a:t>
                      </a:r>
                    </a:p>
                  </a:txBody>
                  <a:tcPr marL="46800" marR="46800" marT="46725" marB="46725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Rel-18</a:t>
                      </a:r>
                    </a:p>
                  </a:txBody>
                  <a:tcPr marL="46800" marR="46800" marT="46725" marB="46725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3155978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6682ED-7888-4AE5-9E14-11F8B8D4FA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Work Summary: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Rel-19 Work</a:t>
            </a: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99894"/>
              </p:ext>
            </p:extLst>
          </p:nvPr>
        </p:nvGraphicFramePr>
        <p:xfrm>
          <a:off x="184958" y="941782"/>
          <a:ext cx="8649978" cy="40702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43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00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9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2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32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515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515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62808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248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Target 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573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950003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Integrated Sensing and Communication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FS_Sensing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SP-220717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90%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TR sent for approval, target date changed to 09/2023</a:t>
                      </a:r>
                    </a:p>
                  </a:txBody>
                  <a:tcPr marL="7144" marR="7144" marT="7139" marB="0" anchor="ctr"/>
                </a:tc>
                <a:extLst>
                  <a:ext uri="{0D108BD9-81ED-4DB2-BD59-A6C34878D82A}">
                    <a16:rowId xmlns:a16="http://schemas.microsoft.com/office/drawing/2014/main" val="2989293259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1000026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Integrated Sensing and Communication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Sensing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SP-230507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NEW</a:t>
                      </a:r>
                    </a:p>
                  </a:txBody>
                  <a:tcPr marL="7144" marR="7144" marT="7139" marB="0" anchor="ctr"/>
                </a:tc>
                <a:extLst>
                  <a:ext uri="{0D108BD9-81ED-4DB2-BD59-A6C34878D82A}">
                    <a16:rowId xmlns:a16="http://schemas.microsoft.com/office/drawing/2014/main" val="1428486372"/>
                  </a:ext>
                </a:extLst>
              </a:tr>
              <a:tr h="23573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950004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Ambient power-enabled Internet of Things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FS_AmbientIoT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03/03/2023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SP-220085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90%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TR NOT sent for approval,</a:t>
                      </a: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 fontAlgn="ctr"/>
                      <a:r>
                        <a:rPr lang="en-GB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normative WID not approved yet</a:t>
                      </a:r>
                    </a:p>
                  </a:txBody>
                  <a:tcPr marL="7144" marR="7144" marT="7139" marB="0" anchor="ctr"/>
                </a:tc>
                <a:extLst>
                  <a:ext uri="{0D108BD9-81ED-4DB2-BD59-A6C34878D82A}">
                    <a16:rowId xmlns:a16="http://schemas.microsoft.com/office/drawing/2014/main" val="88478052"/>
                  </a:ext>
                </a:extLst>
              </a:tr>
              <a:tr h="23573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950005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Localized Mobile Metaverse Services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FS_Metaverse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03/03/2023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SP-220353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90%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TR 22.856 for approval</a:t>
                      </a:r>
                    </a:p>
                    <a:p>
                      <a:pPr algn="ctr" fontAlgn="ctr"/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39" marB="0" anchor="ctr"/>
                </a:tc>
                <a:extLst>
                  <a:ext uri="{0D108BD9-81ED-4DB2-BD59-A6C34878D82A}">
                    <a16:rowId xmlns:a16="http://schemas.microsoft.com/office/drawing/2014/main" val="3013913635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1000028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Localized Mobile Metaverse Services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Metaverse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SP-230509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NEW</a:t>
                      </a:r>
                    </a:p>
                  </a:txBody>
                  <a:tcPr marL="7144" marR="7144" marT="7139" marB="0" anchor="ctr"/>
                </a:tc>
                <a:extLst>
                  <a:ext uri="{0D108BD9-81ED-4DB2-BD59-A6C34878D82A}">
                    <a16:rowId xmlns:a16="http://schemas.microsoft.com/office/drawing/2014/main" val="3122388885"/>
                  </a:ext>
                </a:extLst>
              </a:tr>
              <a:tr h="23573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950006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Network Sharing Aspects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FS_NetShare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03/03/2023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SP-220087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95%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22.851 for approval </a:t>
                      </a:r>
                    </a:p>
                    <a:p>
                      <a:pPr algn="ctr" fontAlgn="ctr"/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144" marR="7144" marT="7139" marB="0" anchor="ctr"/>
                </a:tc>
                <a:extLst>
                  <a:ext uri="{0D108BD9-81ED-4DB2-BD59-A6C34878D82A}">
                    <a16:rowId xmlns:a16="http://schemas.microsoft.com/office/drawing/2014/main" val="1470653309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Network Sharing Aspects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NetShare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SP-230511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35%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</a:t>
                      </a:r>
                    </a:p>
                  </a:txBody>
                  <a:tcPr marL="7144" marR="7144" marT="7139" marB="0" anchor="ctr"/>
                </a:tc>
                <a:extLst>
                  <a:ext uri="{0D108BD9-81ED-4DB2-BD59-A6C34878D82A}">
                    <a16:rowId xmlns:a16="http://schemas.microsoft.com/office/drawing/2014/main" val="3227948534"/>
                  </a:ext>
                </a:extLst>
              </a:tr>
              <a:tr h="23573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950007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FRMCS Phase 5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FS_FRMCS_Ph5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09/09/2023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SP-220437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80%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target:: Dec. 2023 </a:t>
                      </a:r>
                    </a:p>
                    <a:p>
                      <a:pPr algn="ctr" fontAlgn="ctr"/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144" marR="7144" marT="7139" marB="0" anchor="ctr"/>
                </a:tc>
                <a:extLst>
                  <a:ext uri="{0D108BD9-81ED-4DB2-BD59-A6C34878D82A}">
                    <a16:rowId xmlns:a16="http://schemas.microsoft.com/office/drawing/2014/main" val="1141520554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1000031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FRMCS Phase 5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FRMCS_Ph5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SP-230512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</a:t>
                      </a:r>
                    </a:p>
                  </a:txBody>
                  <a:tcPr marL="7144" marR="7144" marT="7139" marB="0" anchor="ctr"/>
                </a:tc>
                <a:extLst>
                  <a:ext uri="{0D108BD9-81ED-4DB2-BD59-A6C34878D82A}">
                    <a16:rowId xmlns:a16="http://schemas.microsoft.com/office/drawing/2014/main" val="1076582930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950008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AI/ML Model Transfer Phase2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FS_AIML_MT_Ph2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SP-220439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95%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22.876 for approval</a:t>
                      </a: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144" marR="7144" marT="7139" marB="0" anchor="ctr"/>
                </a:tc>
                <a:extLst>
                  <a:ext uri="{0D108BD9-81ED-4DB2-BD59-A6C34878D82A}">
                    <a16:rowId xmlns:a16="http://schemas.microsoft.com/office/drawing/2014/main" val="36651586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1000030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AI/ML Model Transfer Phase2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AIML_MT_Ph2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SP-230514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</a:t>
                      </a:r>
                    </a:p>
                  </a:txBody>
                  <a:tcPr marL="7144" marR="7144" marT="7139" marB="0" anchor="ctr"/>
                </a:tc>
                <a:extLst>
                  <a:ext uri="{0D108BD9-81ED-4DB2-BD59-A6C34878D82A}">
                    <a16:rowId xmlns:a16="http://schemas.microsoft.com/office/drawing/2014/main" val="2295662443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960016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satellite access - Phase 3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FS_5GSAT_Ph3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SP-220679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90%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en-US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22.865 for approval </a:t>
                      </a: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144" marR="7144" marT="7139" marB="0" anchor="ctr"/>
                </a:tc>
                <a:extLst>
                  <a:ext uri="{0D108BD9-81ED-4DB2-BD59-A6C34878D82A}">
                    <a16:rowId xmlns:a16="http://schemas.microsoft.com/office/drawing/2014/main" val="3953066893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1000024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Satellite access - Phase 3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5GSAT_Ph3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SP-230516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</a:t>
                      </a:r>
                    </a:p>
                  </a:txBody>
                  <a:tcPr marL="7144" marR="7144" marT="7139" marB="0" anchor="ctr"/>
                </a:tc>
                <a:extLst>
                  <a:ext uri="{0D108BD9-81ED-4DB2-BD59-A6C34878D82A}">
                    <a16:rowId xmlns:a16="http://schemas.microsoft.com/office/drawing/2014/main" val="3713447174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960017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UAV Phase 3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FS_UAV_Ph3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9"/>
                        </a:rPr>
                        <a:t>SP-220954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95%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en-US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22.843 for approval </a:t>
                      </a: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144" marR="7144" marT="7139" marB="0" anchor="ctr"/>
                </a:tc>
                <a:extLst>
                  <a:ext uri="{0D108BD9-81ED-4DB2-BD59-A6C34878D82A}">
                    <a16:rowId xmlns:a16="http://schemas.microsoft.com/office/drawing/2014/main" val="4039208724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1000032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UAV Phase 3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UAV_Ph3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SP-230518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</a:t>
                      </a:r>
                    </a:p>
                  </a:txBody>
                  <a:tcPr marL="7144" marR="7144" marT="7139" marB="0" anchor="ctr"/>
                </a:tc>
                <a:extLst>
                  <a:ext uri="{0D108BD9-81ED-4DB2-BD59-A6C34878D82A}">
                    <a16:rowId xmlns:a16="http://schemas.microsoft.com/office/drawing/2014/main" val="26952373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960018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Upper layer traffic steering, switching and split over dual 3GPP access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FS_DualSteer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0"/>
                        </a:rPr>
                        <a:t>SP-220445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90%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Normative WID not approved yet</a:t>
                      </a:r>
                    </a:p>
                  </a:txBody>
                  <a:tcPr marL="7144" marR="7144" marT="7139" marB="0" anchor="ctr"/>
                </a:tc>
                <a:extLst>
                  <a:ext uri="{0D108BD9-81ED-4DB2-BD59-A6C34878D82A}">
                    <a16:rowId xmlns:a16="http://schemas.microsoft.com/office/drawing/2014/main" val="2378584249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6C2EB858-05B9-48D3-B8A2-482E7A8A8E0F}"/>
              </a:ext>
            </a:extLst>
          </p:cNvPr>
          <p:cNvSpPr txBox="1"/>
          <p:nvPr/>
        </p:nvSpPr>
        <p:spPr>
          <a:xfrm>
            <a:off x="110482" y="326284"/>
            <a:ext cx="556152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300" b="1" dirty="0">
                <a:solidFill>
                  <a:srgbClr val="FF0000"/>
                </a:solidFill>
              </a:rPr>
              <a:t>SA1 Work Plan Rel-19 (1/3)</a:t>
            </a:r>
          </a:p>
        </p:txBody>
      </p:sp>
    </p:spTree>
    <p:extLst>
      <p:ext uri="{BB962C8B-B14F-4D97-AF65-F5344CB8AC3E}">
        <p14:creationId xmlns:p14="http://schemas.microsoft.com/office/powerpoint/2010/main" val="41093849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4808766"/>
              </p:ext>
            </p:extLst>
          </p:nvPr>
        </p:nvGraphicFramePr>
        <p:xfrm>
          <a:off x="186445" y="992715"/>
          <a:ext cx="8649978" cy="339909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43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00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9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2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32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515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515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62808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001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Target 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7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960019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Energy Efficiency as service criteria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FS_EnergyServ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SP-230235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90%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en-US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22.882 for approval </a:t>
                      </a: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144" marR="7144" marT="7139" marB="0" anchor="ctr"/>
                </a:tc>
                <a:extLst>
                  <a:ext uri="{0D108BD9-81ED-4DB2-BD59-A6C34878D82A}">
                    <a16:rowId xmlns:a16="http://schemas.microsoft.com/office/drawing/2014/main" val="32227626"/>
                  </a:ext>
                </a:extLst>
              </a:tr>
              <a:tr h="1787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1000033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GB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Energy Efficiency as service criteria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EnergyServ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SP-230520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</a:t>
                      </a:r>
                    </a:p>
                  </a:txBody>
                  <a:tcPr marL="7144" marR="7144" marT="7139" marB="0" anchor="ctr"/>
                </a:tc>
                <a:extLst>
                  <a:ext uri="{0D108BD9-81ED-4DB2-BD59-A6C34878D82A}">
                    <a16:rowId xmlns:a16="http://schemas.microsoft.com/office/drawing/2014/main" val="1020087295"/>
                  </a:ext>
                </a:extLst>
              </a:tr>
              <a:tr h="1787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960020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GB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Network of Service Robots with Ambient Intelligence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FS_SOBOT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09/09/2023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SP-220447</a:t>
                      </a:r>
                      <a:endParaRPr lang="en-GB" sz="900" b="0" i="0" u="none" strike="noStrike" kern="1200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3297666729"/>
                  </a:ext>
                </a:extLst>
              </a:tr>
              <a:tr h="1787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990053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GB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Interconnect of SNPN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FS_ISN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SP-230236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Study ongoing</a:t>
                      </a:r>
                    </a:p>
                  </a:txBody>
                  <a:tcPr marL="7144" marR="7144" marT="7139" marB="0" anchor="ctr"/>
                </a:tc>
                <a:extLst>
                  <a:ext uri="{0D108BD9-81ED-4DB2-BD59-A6C34878D82A}">
                    <a16:rowId xmlns:a16="http://schemas.microsoft.com/office/drawing/2014/main" val="3515940569"/>
                  </a:ext>
                </a:extLst>
              </a:tr>
              <a:tr h="1787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990052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GB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Supporting UE Mobility for XR Services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XRMobility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SP-230233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50%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39" marB="0" anchor="ctr"/>
                </a:tc>
                <a:extLst>
                  <a:ext uri="{0D108BD9-81ED-4DB2-BD59-A6C34878D82A}">
                    <a16:rowId xmlns:a16="http://schemas.microsoft.com/office/drawing/2014/main" val="1826692069"/>
                  </a:ext>
                </a:extLst>
              </a:tr>
              <a:tr h="1787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990049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GB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PS Data Off for IMS Data Channel Service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IMSDCDataOff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03/03/2023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SP-230227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??</a:t>
                      </a:r>
                    </a:p>
                  </a:txBody>
                  <a:tcPr marL="7144" marR="7144" marT="7139" marB="0" anchor="ctr"/>
                </a:tc>
                <a:extLst>
                  <a:ext uri="{0D108BD9-81ED-4DB2-BD59-A6C34878D82A}">
                    <a16:rowId xmlns:a16="http://schemas.microsoft.com/office/drawing/2014/main" val="1533142189"/>
                  </a:ext>
                </a:extLst>
              </a:tr>
              <a:tr h="1787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1000025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GB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UE-to-UE Multi Hop Relay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UEMHopRelay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SP-230521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New “Mini WID”</a:t>
                      </a:r>
                    </a:p>
                  </a:txBody>
                  <a:tcPr marL="7144" marR="7144" marT="7139" marB="0" anchor="ctr"/>
                </a:tc>
                <a:extLst>
                  <a:ext uri="{0D108BD9-81ED-4DB2-BD59-A6C34878D82A}">
                    <a16:rowId xmlns:a16="http://schemas.microsoft.com/office/drawing/2014/main" val="4065006618"/>
                  </a:ext>
                </a:extLst>
              </a:tr>
              <a:tr h="1787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1000027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GB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Preventing Excessive Data Exposure within an NPN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SecNPN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SP-230523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New “Mini WID”</a:t>
                      </a:r>
                    </a:p>
                  </a:txBody>
                  <a:tcPr marL="7144" marR="7144" marT="7139" marB="0" anchor="ctr"/>
                </a:tc>
                <a:extLst>
                  <a:ext uri="{0D108BD9-81ED-4DB2-BD59-A6C34878D82A}">
                    <a16:rowId xmlns:a16="http://schemas.microsoft.com/office/drawing/2014/main" val="3241138519"/>
                  </a:ext>
                </a:extLst>
              </a:tr>
              <a:tr h="1787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960015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GB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roaming value added services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FS_RVAS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12/12/2022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SP-220442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39" marB="0" anchor="ctr"/>
                </a:tc>
                <a:extLst>
                  <a:ext uri="{0D108BD9-81ED-4DB2-BD59-A6C34878D82A}">
                    <a16:rowId xmlns:a16="http://schemas.microsoft.com/office/drawing/2014/main" val="2055143"/>
                  </a:ext>
                </a:extLst>
              </a:tr>
              <a:tr h="25860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990051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GB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Roaming Value-Added Services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RVAS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03/03/2023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SP-230231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39" marB="0" anchor="ctr"/>
                </a:tc>
                <a:extLst>
                  <a:ext uri="{0D108BD9-81ED-4DB2-BD59-A6C34878D82A}">
                    <a16:rowId xmlns:a16="http://schemas.microsoft.com/office/drawing/2014/main" val="2057208482"/>
                  </a:ext>
                </a:extLst>
              </a:tr>
              <a:tr h="1787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850044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GB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Supporting of Railway Smart Station Services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FS_RAILSS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08/09/2022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9"/>
                        </a:rPr>
                        <a:t>SP-190838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39" marB="0" anchor="ctr"/>
                </a:tc>
                <a:extLst>
                  <a:ext uri="{0D108BD9-81ED-4DB2-BD59-A6C34878D82A}">
                    <a16:rowId xmlns:a16="http://schemas.microsoft.com/office/drawing/2014/main" val="4229677721"/>
                  </a:ext>
                </a:extLst>
              </a:tr>
              <a:tr h="25860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990050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GB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Edge Computing for Industrial Scenarios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EDGINDUS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03/03/2023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0"/>
                        </a:rPr>
                        <a:t>SP-230229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39" marB="0" anchor="ctr"/>
                </a:tc>
                <a:extLst>
                  <a:ext uri="{0D108BD9-81ED-4DB2-BD59-A6C34878D82A}">
                    <a16:rowId xmlns:a16="http://schemas.microsoft.com/office/drawing/2014/main" val="1744141232"/>
                  </a:ext>
                </a:extLst>
              </a:tr>
              <a:tr h="25860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970044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GB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Multi-path relay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MultiRelay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19/09/2022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1"/>
                        </a:rPr>
                        <a:t>SP-220943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39" marB="0" anchor="ctr"/>
                </a:tc>
                <a:extLst>
                  <a:ext uri="{0D108BD9-81ED-4DB2-BD59-A6C34878D82A}">
                    <a16:rowId xmlns:a16="http://schemas.microsoft.com/office/drawing/2014/main" val="955902226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586ED267-4922-4124-81B9-AEA76BFA7D46}"/>
              </a:ext>
            </a:extLst>
          </p:cNvPr>
          <p:cNvSpPr txBox="1"/>
          <p:nvPr/>
        </p:nvSpPr>
        <p:spPr>
          <a:xfrm>
            <a:off x="110482" y="331591"/>
            <a:ext cx="556152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300" b="1" dirty="0">
                <a:solidFill>
                  <a:srgbClr val="FF0000"/>
                </a:solidFill>
              </a:rPr>
              <a:t>SA1 Work Plan Rel-19 (2/3)</a:t>
            </a:r>
          </a:p>
        </p:txBody>
      </p:sp>
    </p:spTree>
    <p:extLst>
      <p:ext uri="{BB962C8B-B14F-4D97-AF65-F5344CB8AC3E}">
        <p14:creationId xmlns:p14="http://schemas.microsoft.com/office/powerpoint/2010/main" val="20509874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677583"/>
              </p:ext>
            </p:extLst>
          </p:nvPr>
        </p:nvGraphicFramePr>
        <p:xfrm>
          <a:off x="186445" y="1018606"/>
          <a:ext cx="8649978" cy="85482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43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00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9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2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32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515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515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62808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001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Target 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950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970044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GB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Multi-path relay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MultiRelay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19/09/2022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SP-220943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39" marB="0" anchor="ctr"/>
                </a:tc>
                <a:extLst>
                  <a:ext uri="{0D108BD9-81ED-4DB2-BD59-A6C34878D82A}">
                    <a16:rowId xmlns:a16="http://schemas.microsoft.com/office/drawing/2014/main" val="2621864034"/>
                  </a:ext>
                </a:extLst>
              </a:tr>
              <a:tr h="1787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970043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GB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Interworking of Non-3GPP Digital Terrestrial Broadcast Networks with 5GS Multicast Broadcast Services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DTT4MBS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19/09/2022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SP-220941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39" marB="0" anchor="ctr"/>
                </a:tc>
                <a:extLst>
                  <a:ext uri="{0D108BD9-81ED-4DB2-BD59-A6C34878D82A}">
                    <a16:rowId xmlns:a16="http://schemas.microsoft.com/office/drawing/2014/main" val="78043084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586ED267-4922-4124-81B9-AEA76BFA7D46}"/>
              </a:ext>
            </a:extLst>
          </p:cNvPr>
          <p:cNvSpPr txBox="1"/>
          <p:nvPr/>
        </p:nvSpPr>
        <p:spPr>
          <a:xfrm>
            <a:off x="110482" y="331591"/>
            <a:ext cx="556152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300" b="1" dirty="0">
                <a:solidFill>
                  <a:srgbClr val="FF0000"/>
                </a:solidFill>
              </a:rPr>
              <a:t>SA1 Work Plan Rel-19 (3/3)</a:t>
            </a:r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B6542B3E-7443-48B9-8675-8C5C4BA38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482" y="2685986"/>
            <a:ext cx="1141754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altLang="en-US" sz="1600" dirty="0"/>
              <a:t>For more information, see the full Work Plan at: </a:t>
            </a:r>
            <a:r>
              <a:rPr lang="en-GB" altLang="en-US" sz="1600" dirty="0">
                <a:hlinkClick r:id="rId4"/>
              </a:rPr>
              <a:t>https://ftp.3gpp.org/information/Work_Plan</a:t>
            </a:r>
            <a:r>
              <a:rPr lang="en-GB" altLang="en-US" sz="1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673135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D4632-E0AB-4182-B92F-77022DC250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Rel-19 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Study Items and 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corresponding Normative Items</a:t>
            </a: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7155E8-9FA3-7C8D-241B-7BA9E410B3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6"/>
            <a:ext cx="7772400" cy="1101725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en-GB" sz="405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Short Summary</a:t>
            </a: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altLang="en-US" b="1" dirty="0" err="1"/>
              <a:t>FS_Sensing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47663" y="1805536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1400" b="1" i="1" dirty="0">
                <a:solidFill>
                  <a:srgbClr val="FF0000"/>
                </a:solidFill>
                <a:cs typeface="Arial" panose="020B0604020202020204" pitchFamily="34" charset="0"/>
              </a:rPr>
              <a:t>TR 22.837 for approval at this plenary in SP-230506 (Cover Sheet S1-231816 + TR S1-231331)</a:t>
            </a:r>
            <a:endParaRPr lang="de-DE" altLang="de-DE" sz="1400" dirty="0"/>
          </a:p>
          <a:p>
            <a:pPr>
              <a:spcBef>
                <a:spcPct val="0"/>
              </a:spcBef>
            </a:pPr>
            <a:r>
              <a:rPr lang="de-DE" altLang="de-DE" sz="1500" dirty="0"/>
              <a:t>Progress since previous SA meeting</a:t>
            </a:r>
          </a:p>
          <a:p>
            <a:pPr marL="536575" lvl="1">
              <a:defRPr/>
            </a:pPr>
            <a:r>
              <a:rPr lang="en-GB" sz="1200" dirty="0"/>
              <a:t> Updated and merged definitions to cover target sensing service area and moving target sensing service area. New definitions on sensing assistance.</a:t>
            </a:r>
          </a:p>
          <a:p>
            <a:pPr marL="536575" lvl="1">
              <a:defRPr/>
            </a:pPr>
            <a:r>
              <a:rPr lang="en-GB" sz="1200" dirty="0"/>
              <a:t> Editorial and common terminology changes</a:t>
            </a:r>
          </a:p>
          <a:p>
            <a:pPr marL="536575" lvl="1">
              <a:defRPr/>
            </a:pPr>
            <a:r>
              <a:rPr lang="en-GB" sz="1200" dirty="0"/>
              <a:t> Resolving of Editor’s notes</a:t>
            </a:r>
          </a:p>
          <a:p>
            <a:pPr marL="536575" lvl="1">
              <a:defRPr/>
            </a:pPr>
            <a:r>
              <a:rPr lang="en-GB" sz="1200" dirty="0"/>
              <a:t> 22 CPRs agreed</a:t>
            </a:r>
          </a:p>
          <a:p>
            <a:pPr marL="536575" lvl="1">
              <a:defRPr/>
            </a:pPr>
            <a:r>
              <a:rPr lang="en-GB" sz="1200" dirty="0"/>
              <a:t> KPI consolidation agreed with Editor’s notes</a:t>
            </a:r>
          </a:p>
          <a:p>
            <a:pPr marL="536575" lvl="1">
              <a:defRPr/>
            </a:pPr>
            <a:r>
              <a:rPr lang="en-GB" sz="1200" dirty="0"/>
              <a:t> TR sent for approval</a:t>
            </a:r>
            <a:endParaRPr lang="en-US" altLang="zh-CN" sz="1000" dirty="0"/>
          </a:p>
          <a:p>
            <a:pPr>
              <a:spcBef>
                <a:spcPct val="0"/>
              </a:spcBef>
            </a:pPr>
            <a:r>
              <a:rPr lang="en-GB" altLang="en-US" sz="1500" dirty="0"/>
              <a:t>Impacts and dependencies on other WGs: none identified</a:t>
            </a:r>
            <a:endParaRPr lang="en-US" altLang="en-US" sz="1000" dirty="0"/>
          </a:p>
          <a:p>
            <a:pPr>
              <a:spcBef>
                <a:spcPct val="0"/>
              </a:spcBef>
            </a:pPr>
            <a:r>
              <a:rPr lang="de-DE" altLang="en-US" sz="1500" dirty="0"/>
              <a:t>Next steps</a:t>
            </a:r>
          </a:p>
          <a:p>
            <a:pPr marL="536575" lvl="1"/>
            <a:r>
              <a:rPr lang="en-US" sz="1000" dirty="0"/>
              <a:t> SA1#103 (08/23): 100%</a:t>
            </a:r>
          </a:p>
          <a:p>
            <a:pPr marL="536575" lvl="1" indent="0">
              <a:buNone/>
            </a:pPr>
            <a:r>
              <a:rPr lang="en-US" sz="1000" dirty="0"/>
              <a:t>  Topics to be completed: Finalization of CPRs and consolidated KPIs</a:t>
            </a:r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3601235"/>
              </p:ext>
            </p:extLst>
          </p:nvPr>
        </p:nvGraphicFramePr>
        <p:xfrm>
          <a:off x="382588" y="1095375"/>
          <a:ext cx="8180388" cy="50926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950003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Integrated Sensing and Communication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FS_Sensing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SP-220717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TR sent for approval, target date changed to 09/2023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7029361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altLang="en-US" b="1" dirty="0"/>
              <a:t>Sensing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82588" y="1835150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1600" b="1" i="1" dirty="0">
                <a:solidFill>
                  <a:srgbClr val="FF0000"/>
                </a:solidFill>
                <a:cs typeface="Arial" panose="020B0604020202020204" pitchFamily="34" charset="0"/>
              </a:rPr>
              <a:t>New WID for approval at this plenary in SP-230507 (from S1-231778)</a:t>
            </a:r>
            <a:endParaRPr lang="de-DE" altLang="de-DE" sz="1500" dirty="0"/>
          </a:p>
          <a:p>
            <a:pPr>
              <a:spcBef>
                <a:spcPct val="0"/>
              </a:spcBef>
            </a:pPr>
            <a:r>
              <a:rPr lang="de-DE" altLang="de-DE" sz="1500" dirty="0"/>
              <a:t>Progress since previous SA meeting</a:t>
            </a:r>
          </a:p>
          <a:p>
            <a:pPr marL="536575" lvl="1">
              <a:defRPr/>
            </a:pPr>
            <a:r>
              <a:rPr lang="en-GB" sz="1200" dirty="0"/>
              <a:t>  WID agreed</a:t>
            </a:r>
          </a:p>
          <a:p>
            <a:pPr marL="536575" lvl="1">
              <a:defRPr/>
            </a:pPr>
            <a:r>
              <a:rPr lang="en-GB" sz="1200" dirty="0"/>
              <a:t> Skeleton agreed</a:t>
            </a:r>
          </a:p>
          <a:p>
            <a:pPr>
              <a:spcBef>
                <a:spcPct val="0"/>
              </a:spcBef>
            </a:pPr>
            <a:r>
              <a:rPr lang="en-GB" altLang="en-US" sz="1500" dirty="0"/>
              <a:t>Impacts and dependencies on other WGs: none identified</a:t>
            </a:r>
            <a:endParaRPr lang="en-US" altLang="en-US" sz="1000" dirty="0"/>
          </a:p>
          <a:p>
            <a:pPr>
              <a:spcBef>
                <a:spcPct val="0"/>
              </a:spcBef>
            </a:pPr>
            <a:r>
              <a:rPr lang="de-DE" altLang="en-US" sz="1500" dirty="0"/>
              <a:t>Next steps</a:t>
            </a:r>
          </a:p>
          <a:p>
            <a:pPr marL="536575" lvl="1"/>
            <a:r>
              <a:rPr lang="en-US" sz="1000" dirty="0"/>
              <a:t> SA1#103 (08/23): 80%</a:t>
            </a:r>
          </a:p>
          <a:p>
            <a:pPr marL="536575" lvl="1" indent="0">
              <a:buNone/>
            </a:pPr>
            <a:r>
              <a:rPr lang="en-US" sz="1000" dirty="0"/>
              <a:t>  Topics to be completed: Consolidated CPR and KPIs to be introduced in new TS and reference to be provided in TS22.261</a:t>
            </a:r>
          </a:p>
          <a:p>
            <a:pPr marL="536575" lvl="1"/>
            <a:r>
              <a:rPr lang="en-US" sz="1000" dirty="0"/>
              <a:t>SA1#104 (11/23): 100%</a:t>
            </a:r>
          </a:p>
          <a:p>
            <a:pPr marL="536575" lvl="1" indent="0">
              <a:buNone/>
            </a:pPr>
            <a:r>
              <a:rPr lang="en-US" sz="1000" dirty="0"/>
              <a:t>  Topics to be completed: Finalization of normative work</a:t>
            </a:r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8981862"/>
              </p:ext>
            </p:extLst>
          </p:nvPr>
        </p:nvGraphicFramePr>
        <p:xfrm>
          <a:off x="382588" y="1095375"/>
          <a:ext cx="8180388" cy="51546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49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916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62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328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Integrated Sensing and Communication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Sensing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SP-230507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New WID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0452025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altLang="en-US" b="1" dirty="0" err="1"/>
              <a:t>FS_AmbientIoT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47663" y="1768648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500" dirty="0"/>
              <a:t>Progress since previous SA meeting</a:t>
            </a:r>
          </a:p>
          <a:p>
            <a:pPr marL="536575" lvl="1">
              <a:defRPr/>
            </a:pPr>
            <a:r>
              <a:rPr lang="en-GB" sz="1200" dirty="0"/>
              <a:t>  20+ </a:t>
            </a:r>
            <a:r>
              <a:rPr lang="en-US" sz="1200" dirty="0" err="1"/>
              <a:t>pCR</a:t>
            </a:r>
            <a:r>
              <a:rPr lang="en-US" sz="1200" dirty="0"/>
              <a:t> to update the use cases have been agreed, focusing on update of KPI values, removal of the FFS/EN and further polish of the potential requirement</a:t>
            </a:r>
          </a:p>
          <a:p>
            <a:pPr marL="536575" lvl="1">
              <a:defRPr/>
            </a:pPr>
            <a:r>
              <a:rPr lang="en-US" sz="1200" dirty="0"/>
              <a:t> 3 </a:t>
            </a:r>
            <a:r>
              <a:rPr lang="en-US" sz="1200" dirty="0" err="1"/>
              <a:t>pCR</a:t>
            </a:r>
            <a:r>
              <a:rPr lang="en-US" sz="1200" dirty="0"/>
              <a:t> on CPR consolidation and KPI consolidation have been agreed </a:t>
            </a:r>
          </a:p>
          <a:p>
            <a:pPr>
              <a:spcBef>
                <a:spcPct val="0"/>
              </a:spcBef>
            </a:pPr>
            <a:r>
              <a:rPr lang="en-GB" altLang="en-US" sz="1500" dirty="0"/>
              <a:t>Impacts and dependencies on other WGs: none identified</a:t>
            </a:r>
            <a:endParaRPr lang="en-US" altLang="en-US" sz="1000" dirty="0"/>
          </a:p>
          <a:p>
            <a:pPr>
              <a:spcBef>
                <a:spcPct val="0"/>
              </a:spcBef>
            </a:pPr>
            <a:r>
              <a:rPr lang="de-DE" altLang="en-US" sz="1500" dirty="0"/>
              <a:t>Next steps</a:t>
            </a:r>
          </a:p>
          <a:p>
            <a:pPr marL="536575" lvl="1"/>
            <a:r>
              <a:rPr lang="en-US" sz="1000" dirty="0"/>
              <a:t> SA1#103 (08/2023): 95%</a:t>
            </a:r>
          </a:p>
          <a:p>
            <a:pPr marL="536575" lvl="1" indent="0">
              <a:buNone/>
            </a:pPr>
            <a:r>
              <a:rPr lang="en-US" sz="1000" dirty="0"/>
              <a:t>  Topics to be completed: Resume CPR and KPI consolidation</a:t>
            </a:r>
          </a:p>
          <a:p>
            <a:pPr marL="536575" lvl="1" indent="0">
              <a:buNone/>
            </a:pPr>
            <a:r>
              <a:rPr lang="en-US" sz="1000" dirty="0"/>
              <a:t>                  update of KPI etc. </a:t>
            </a:r>
          </a:p>
          <a:p>
            <a:pPr marL="536575" lvl="1"/>
            <a:r>
              <a:rPr lang="en-US" sz="1000" dirty="0"/>
              <a:t>SA1#104 (11/2023): 100%</a:t>
            </a:r>
          </a:p>
          <a:p>
            <a:pPr marL="536575" lvl="1" indent="0">
              <a:buNone/>
            </a:pPr>
            <a:r>
              <a:rPr lang="en-US" sz="1000" dirty="0"/>
              <a:t>  Topics to be completed: Finalize </a:t>
            </a:r>
            <a:r>
              <a:rPr lang="en-US" altLang="zh-CN" sz="1000" dirty="0"/>
              <a:t>CPR and KPI consolidation</a:t>
            </a:r>
          </a:p>
          <a:p>
            <a:pPr marL="536575" lvl="1" indent="0">
              <a:buNone/>
            </a:pPr>
            <a:r>
              <a:rPr lang="en-US" sz="1000" dirty="0"/>
              <a:t>                    Remove all the FFS and EN.</a:t>
            </a:r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7246997"/>
              </p:ext>
            </p:extLst>
          </p:nvPr>
        </p:nvGraphicFramePr>
        <p:xfrm>
          <a:off x="382588" y="1095375"/>
          <a:ext cx="8180388" cy="48435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72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46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83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39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357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46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950004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Ambient power-enabled Internet of Things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9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FS_AmbientIoT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06/06/2023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SP-220085</a:t>
                      </a:r>
                      <a:endParaRPr lang="en-GB" sz="900" b="0" i="0" u="sng" strike="noStrike" kern="1200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90%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TR NOT sent for approval</a:t>
                      </a:r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3501010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altLang="en-US" b="1" dirty="0" err="1"/>
              <a:t>FS_Metaverse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47663" y="1768648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500" dirty="0"/>
              <a:t>Progress since previous SA meeting</a:t>
            </a:r>
          </a:p>
          <a:p>
            <a:pPr marL="536575" lvl="1">
              <a:defRPr/>
            </a:pPr>
            <a:r>
              <a:rPr lang="en-US" sz="1200" dirty="0"/>
              <a:t> TR conclusions added.</a:t>
            </a:r>
          </a:p>
          <a:p>
            <a:pPr marL="536575" lvl="1">
              <a:defRPr/>
            </a:pPr>
            <a:r>
              <a:rPr lang="en-US" sz="1200" dirty="0"/>
              <a:t> Remaining Editor's Notes have been resolved.</a:t>
            </a:r>
          </a:p>
          <a:p>
            <a:pPr marL="536575" lvl="1">
              <a:defRPr/>
            </a:pPr>
            <a:r>
              <a:rPr lang="en-US" sz="1200" dirty="0"/>
              <a:t> The consolidation of potential requirements and KPIs have been completed.</a:t>
            </a:r>
          </a:p>
          <a:p>
            <a:pPr marL="536575" lvl="1">
              <a:defRPr/>
            </a:pPr>
            <a:r>
              <a:rPr lang="en-US" sz="1200" dirty="0"/>
              <a:t> Clean up and clarification.</a:t>
            </a:r>
          </a:p>
          <a:p>
            <a:pPr marL="536575" lvl="1">
              <a:defRPr/>
            </a:pPr>
            <a:r>
              <a:rPr lang="en-US" sz="1200" dirty="0"/>
              <a:t> Requirements updated (that previously were under discussion but not yet agreed.)</a:t>
            </a:r>
          </a:p>
          <a:p>
            <a:pPr>
              <a:spcBef>
                <a:spcPct val="0"/>
              </a:spcBef>
            </a:pPr>
            <a:r>
              <a:rPr lang="en-GB" altLang="en-US" sz="1500" dirty="0"/>
              <a:t>Impacts and dependencies on other WGs: none identified</a:t>
            </a:r>
            <a:endParaRPr lang="en-US" altLang="en-US" sz="1000" dirty="0"/>
          </a:p>
          <a:p>
            <a:pPr>
              <a:spcBef>
                <a:spcPct val="0"/>
              </a:spcBef>
            </a:pPr>
            <a:r>
              <a:rPr lang="de-DE" altLang="en-US" sz="1500" dirty="0"/>
              <a:t>Next steps</a:t>
            </a:r>
          </a:p>
          <a:p>
            <a:pPr marL="536575" lvl="1"/>
            <a:r>
              <a:rPr lang="en-US" sz="1000" dirty="0"/>
              <a:t> SA1#103 (08/2023): 100%</a:t>
            </a:r>
          </a:p>
          <a:p>
            <a:pPr marL="536575" lvl="1" indent="0">
              <a:buNone/>
            </a:pPr>
            <a:r>
              <a:rPr lang="en-US" sz="1000" dirty="0"/>
              <a:t>  Topics to be completed: Consolidate agreed PRs and KPIs, Final clean up</a:t>
            </a:r>
          </a:p>
          <a:p>
            <a:pPr marL="536575" lvl="1" indent="0">
              <a:buNone/>
            </a:pPr>
            <a:endParaRPr lang="en-US" sz="1000" dirty="0"/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7675174"/>
              </p:ext>
            </p:extLst>
          </p:nvPr>
        </p:nvGraphicFramePr>
        <p:xfrm>
          <a:off x="382588" y="1095375"/>
          <a:ext cx="8216029" cy="51546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23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72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46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67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36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55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46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Localized Mobile Metaverse Services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FS_Metaverse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SP-220353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90%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TR 22.856 for approval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5937647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altLang="en-US" b="1" dirty="0"/>
              <a:t>Metaverse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47663" y="1952625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1600" b="1" i="1" dirty="0">
                <a:solidFill>
                  <a:srgbClr val="FF0000"/>
                </a:solidFill>
                <a:cs typeface="Arial" panose="020B0604020202020204" pitchFamily="34" charset="0"/>
              </a:rPr>
              <a:t>New WID for approval at this plenary in SP-230509 (from S1-231790)</a:t>
            </a:r>
          </a:p>
          <a:p>
            <a:pPr>
              <a:spcBef>
                <a:spcPct val="0"/>
              </a:spcBef>
            </a:pPr>
            <a:r>
              <a:rPr lang="en-GB" altLang="de-DE" sz="1500" dirty="0"/>
              <a:t>Progress since previous SA meeting: not applicable (new item)</a:t>
            </a:r>
            <a:endParaRPr lang="en-US" sz="1200" dirty="0"/>
          </a:p>
          <a:p>
            <a:pPr>
              <a:spcBef>
                <a:spcPct val="0"/>
              </a:spcBef>
            </a:pPr>
            <a:r>
              <a:rPr lang="en-GB" altLang="en-US" sz="1500" dirty="0"/>
              <a:t>Impacts and dependencies on other WGs: none identified</a:t>
            </a:r>
            <a:endParaRPr lang="en-US" altLang="en-US" sz="1000" dirty="0"/>
          </a:p>
          <a:p>
            <a:pPr>
              <a:spcBef>
                <a:spcPct val="0"/>
              </a:spcBef>
            </a:pPr>
            <a:r>
              <a:rPr lang="de-DE" altLang="en-US" sz="1500" dirty="0"/>
              <a:t>Next steps</a:t>
            </a:r>
          </a:p>
          <a:p>
            <a:pPr marL="536575" lvl="1"/>
            <a:r>
              <a:rPr lang="en-US" sz="1000" dirty="0"/>
              <a:t> SA1#103 (08/2023): 80%</a:t>
            </a:r>
          </a:p>
          <a:p>
            <a:pPr marL="536575" lvl="1" indent="0">
              <a:buNone/>
            </a:pPr>
            <a:r>
              <a:rPr lang="en-US" sz="1000" dirty="0"/>
              <a:t>  Topics to be completed: Create and substantially complete the work</a:t>
            </a: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865719"/>
              </p:ext>
            </p:extLst>
          </p:nvPr>
        </p:nvGraphicFramePr>
        <p:xfrm>
          <a:off x="382588" y="1095375"/>
          <a:ext cx="8180388" cy="5099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860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58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83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20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46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Localized Mobile Metaverse Services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Metaverse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SP-230509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New WD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1207357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US" altLang="en-GB" b="1" dirty="0" err="1"/>
              <a:t>FS_NetShare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82588" y="1835150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FontTx/>
              <a:buChar char="•"/>
            </a:pPr>
            <a:r>
              <a:rPr lang="en-US" altLang="en-US" sz="1600" b="1" i="1" dirty="0">
                <a:solidFill>
                  <a:srgbClr val="FF0000"/>
                </a:solidFill>
                <a:cs typeface="Arial" panose="020B0604020202020204" pitchFamily="34" charset="0"/>
              </a:rPr>
              <a:t>TR 22.851 for approval at this plenary in SP-230510 (Cover Sheet S1-231796 + TR S1-231336)</a:t>
            </a:r>
          </a:p>
          <a:p>
            <a:pPr>
              <a:spcBef>
                <a:spcPct val="0"/>
              </a:spcBef>
            </a:pPr>
            <a:r>
              <a:rPr lang="de-DE" altLang="de-DE" sz="1500" dirty="0"/>
              <a:t>Progress since previous SA meeting</a:t>
            </a:r>
          </a:p>
          <a:p>
            <a:pPr marL="536575" lvl="1">
              <a:defRPr/>
            </a:pPr>
            <a:r>
              <a:rPr lang="en-GB" sz="1200" dirty="0"/>
              <a:t> Use cases have been updated, </a:t>
            </a:r>
          </a:p>
          <a:p>
            <a:pPr marL="536575" lvl="1">
              <a:defRPr/>
            </a:pPr>
            <a:r>
              <a:rPr lang="en-GB" sz="1200" dirty="0"/>
              <a:t> Alignment of the whole TR with the definitions has been completed, </a:t>
            </a:r>
          </a:p>
          <a:p>
            <a:pPr marL="536575" lvl="1">
              <a:defRPr/>
            </a:pPr>
            <a:r>
              <a:rPr lang="en-GB" sz="1200" dirty="0"/>
              <a:t> Consolidations have been done following the categorizations, </a:t>
            </a:r>
          </a:p>
          <a:p>
            <a:pPr marL="536575" lvl="1">
              <a:defRPr/>
            </a:pPr>
            <a:r>
              <a:rPr lang="en-GB" sz="1200" dirty="0"/>
              <a:t> Conclusion has been reached. </a:t>
            </a:r>
          </a:p>
          <a:p>
            <a:pPr>
              <a:spcBef>
                <a:spcPct val="0"/>
              </a:spcBef>
            </a:pPr>
            <a:r>
              <a:rPr lang="en-GB" altLang="en-US" sz="1500" dirty="0"/>
              <a:t>Impacts and dependencies on other WGs: none identified</a:t>
            </a:r>
            <a:endParaRPr lang="en-US" altLang="en-US" sz="1000" dirty="0"/>
          </a:p>
          <a:p>
            <a:pPr>
              <a:spcBef>
                <a:spcPct val="0"/>
              </a:spcBef>
            </a:pPr>
            <a:r>
              <a:rPr lang="de-DE" altLang="en-US" sz="1500" dirty="0"/>
              <a:t>Next steps</a:t>
            </a:r>
          </a:p>
          <a:p>
            <a:pPr marL="536575" lvl="1"/>
            <a:r>
              <a:rPr lang="en-GB" sz="1200" dirty="0">
                <a:sym typeface="+mn-ea"/>
              </a:rPr>
              <a:t> SA1#10</a:t>
            </a:r>
            <a:r>
              <a:rPr lang="en-US" altLang="en-GB" sz="1200" dirty="0">
                <a:sym typeface="+mn-ea"/>
              </a:rPr>
              <a:t>3</a:t>
            </a:r>
            <a:r>
              <a:rPr lang="en-GB" sz="1200" dirty="0">
                <a:sym typeface="+mn-ea"/>
              </a:rPr>
              <a:t> (</a:t>
            </a:r>
            <a:r>
              <a:rPr lang="en-US" altLang="en-GB" sz="1200" dirty="0">
                <a:sym typeface="+mn-ea"/>
              </a:rPr>
              <a:t>Aug</a:t>
            </a:r>
            <a:r>
              <a:rPr lang="en-GB" sz="1200" dirty="0">
                <a:sym typeface="+mn-ea"/>
              </a:rPr>
              <a:t> 2023)</a:t>
            </a:r>
            <a:r>
              <a:rPr lang="en-US" sz="1200" dirty="0"/>
              <a:t>: 100%</a:t>
            </a:r>
          </a:p>
          <a:p>
            <a:pPr marL="536575" lvl="1" indent="0">
              <a:buNone/>
            </a:pPr>
            <a:r>
              <a:rPr lang="en-US" sz="1200" dirty="0">
                <a:sym typeface="+mn-ea"/>
              </a:rPr>
              <a:t>  </a:t>
            </a:r>
            <a:r>
              <a:rPr lang="en-GB" sz="1050" dirty="0">
                <a:sym typeface="+mn-ea"/>
              </a:rPr>
              <a:t>Topics to be completed: final clean up</a:t>
            </a:r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6563084"/>
              </p:ext>
            </p:extLst>
          </p:nvPr>
        </p:nvGraphicFramePr>
        <p:xfrm>
          <a:off x="382588" y="1095375"/>
          <a:ext cx="8180388" cy="5708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46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45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Network Sharing Aspects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FS_NetShare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sym typeface="+mn-ea"/>
                        </a:rPr>
                        <a:t>03/03/2023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SP-220087</a:t>
                      </a:r>
                      <a:endParaRPr lang="en-GB" sz="105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ClrTx/>
                        <a:buSzTx/>
                        <a:buFontTx/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95%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dirty="0">
                          <a:solidFill>
                            <a:srgbClr val="FF0000"/>
                          </a:solidFill>
                          <a:sym typeface="+mn-ea"/>
                        </a:rPr>
                        <a:t>TR for approval</a:t>
                      </a:r>
                      <a:r>
                        <a:rPr lang="en-US" altLang="en-GB" sz="900" dirty="0">
                          <a:solidFill>
                            <a:srgbClr val="FF0000"/>
                          </a:solidFill>
                          <a:sym typeface="+mn-ea"/>
                        </a:rPr>
                        <a:t>/TSG SA Meeting #100 (June</a:t>
                      </a:r>
                      <a:r>
                        <a:rPr lang="en-US" altLang="en-GB" sz="800" dirty="0">
                          <a:solidFill>
                            <a:srgbClr val="FF0000"/>
                          </a:solidFill>
                          <a:sym typeface="+mn-ea"/>
                        </a:rPr>
                        <a:t>)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1801750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US" altLang="en-GB" b="1" dirty="0"/>
              <a:t>NetShare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82588" y="1743770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227013" lvl="6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FontTx/>
              <a:buChar char="•"/>
              <a:tabLst>
                <a:tab pos="806450" algn="l"/>
              </a:tabLst>
            </a:pPr>
            <a:r>
              <a:rPr lang="en-US" altLang="en-US" b="1" i="1" dirty="0">
                <a:solidFill>
                  <a:srgbClr val="FF0000"/>
                </a:solidFill>
                <a:cs typeface="Arial" panose="020B0604020202020204" pitchFamily="34" charset="0"/>
              </a:rPr>
              <a:t>New WID for approval at this plenary in SP-230511 (from S1-231806)</a:t>
            </a:r>
          </a:p>
          <a:p>
            <a:pPr>
              <a:spcBef>
                <a:spcPct val="0"/>
              </a:spcBef>
            </a:pPr>
            <a:r>
              <a:rPr lang="de-DE" altLang="de-DE" sz="1500" dirty="0"/>
              <a:t>Progress since previous SA meeting</a:t>
            </a:r>
          </a:p>
          <a:p>
            <a:pPr marL="536575" lvl="1">
              <a:defRPr/>
            </a:pPr>
            <a:r>
              <a:rPr lang="en-US" altLang="en-GB" sz="1200" dirty="0"/>
              <a:t>WID agreed based on TR 22.851.</a:t>
            </a:r>
          </a:p>
          <a:p>
            <a:pPr marL="536575" lvl="1">
              <a:defRPr/>
            </a:pPr>
            <a:r>
              <a:rPr lang="en-US" altLang="en-GB" sz="1200" dirty="0"/>
              <a:t>2 CRs agreed</a:t>
            </a:r>
            <a:r>
              <a:rPr lang="en-US" altLang="en-GB" sz="1400" i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GB" sz="1400" b="1" i="1" u="sng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536575" lvl="1">
              <a:defRPr/>
            </a:pPr>
            <a:endParaRPr lang="en-GB" sz="1400" b="1" i="1" u="sng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6575" lvl="1">
              <a:defRPr/>
            </a:pPr>
            <a:endParaRPr lang="en-GB" sz="1400" b="1" i="1" u="sng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6575" lvl="1">
              <a:defRPr/>
            </a:pPr>
            <a:endParaRPr lang="en-GB" sz="1400" b="1" i="1" u="sng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36575" lvl="1">
              <a:defRPr/>
            </a:pPr>
            <a:endParaRPr lang="en-GB" sz="1400" b="1" i="1" u="sng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</a:pPr>
            <a:endParaRPr lang="en-US" altLang="en-US" sz="1500" dirty="0"/>
          </a:p>
          <a:p>
            <a:pPr>
              <a:spcBef>
                <a:spcPct val="0"/>
              </a:spcBef>
            </a:pPr>
            <a:r>
              <a:rPr lang="en-GB" altLang="en-US" sz="1500" dirty="0"/>
              <a:t>Impacts and dependencies on other WGs: none identified</a:t>
            </a:r>
            <a:endParaRPr lang="en-US" altLang="en-US" sz="1000" dirty="0"/>
          </a:p>
          <a:p>
            <a:pPr>
              <a:spcBef>
                <a:spcPct val="0"/>
              </a:spcBef>
            </a:pPr>
            <a:r>
              <a:rPr lang="de-DE" altLang="en-US" sz="1500" dirty="0"/>
              <a:t>Next steps</a:t>
            </a:r>
          </a:p>
          <a:p>
            <a:pPr marL="536575" lvl="1"/>
            <a:r>
              <a:rPr lang="en-GB" sz="1200" dirty="0">
                <a:sym typeface="+mn-ea"/>
              </a:rPr>
              <a:t> SA1#10</a:t>
            </a:r>
            <a:r>
              <a:rPr lang="en-US" altLang="en-GB" sz="1200" dirty="0">
                <a:sym typeface="+mn-ea"/>
              </a:rPr>
              <a:t>3</a:t>
            </a:r>
            <a:r>
              <a:rPr lang="en-GB" sz="1200" dirty="0">
                <a:sym typeface="+mn-ea"/>
              </a:rPr>
              <a:t> (</a:t>
            </a:r>
            <a:r>
              <a:rPr lang="en-US" altLang="en-GB" sz="1200" dirty="0">
                <a:sym typeface="+mn-ea"/>
              </a:rPr>
              <a:t>Aug</a:t>
            </a:r>
            <a:r>
              <a:rPr lang="en-GB" sz="1200" dirty="0">
                <a:sym typeface="+mn-ea"/>
              </a:rPr>
              <a:t> 2023)</a:t>
            </a:r>
            <a:r>
              <a:rPr lang="en-US" sz="1200" dirty="0"/>
              <a:t>: 80%</a:t>
            </a:r>
          </a:p>
          <a:p>
            <a:pPr marL="993775" lvl="2"/>
            <a:r>
              <a:rPr lang="en-GB" sz="1050" dirty="0">
                <a:sym typeface="+mn-ea"/>
              </a:rPr>
              <a:t>Topics to be completed: </a:t>
            </a:r>
            <a:r>
              <a:rPr lang="en-US" altLang="en-GB" sz="1050" dirty="0">
                <a:sym typeface="+mn-ea"/>
              </a:rPr>
              <a:t>CRs with requirements.</a:t>
            </a:r>
            <a:endParaRPr lang="en-GB" sz="1050" dirty="0">
              <a:sym typeface="+mn-ea"/>
            </a:endParaRPr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9182205"/>
              </p:ext>
            </p:extLst>
          </p:nvPr>
        </p:nvGraphicFramePr>
        <p:xfrm>
          <a:off x="382588" y="1095375"/>
          <a:ext cx="8180388" cy="46418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46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45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7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Network Sharing Aspects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NetShare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SP-230511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35%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1ACB443-451A-4022-8BDD-D057095A05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0901"/>
              </p:ext>
            </p:extLst>
          </p:nvPr>
        </p:nvGraphicFramePr>
        <p:xfrm>
          <a:off x="382589" y="2857416"/>
          <a:ext cx="8180387" cy="930384"/>
        </p:xfrm>
        <a:graphic>
          <a:graphicData uri="http://schemas.openxmlformats.org/drawingml/2006/table">
            <a:tbl>
              <a:tblPr/>
              <a:tblGrid>
                <a:gridCol w="935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445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48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26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17392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NetShare</a:t>
                      </a: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- Agenda item 19 Rel-19 CRs:</a:t>
                      </a:r>
                    </a:p>
                  </a:txBody>
                  <a:tcPr marL="45732" marR="45732" marT="45482" marB="45482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49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SP-230533</a:t>
                      </a:r>
                    </a:p>
                  </a:txBody>
                  <a:tcPr marL="45728" marR="45728" marT="45546" marB="45546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S1-231735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1" lang="en-GB" sz="12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Add Indirect Network Sharing to TS 22.261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nl-NL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NetShare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nl-NL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22.261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0682r2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Rel-18</a:t>
                      </a:r>
                    </a:p>
                  </a:txBody>
                  <a:tcPr marL="46800" marR="46800" marT="46725" marB="46725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496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nl-NL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45728" marR="45728" marT="45546" marB="45546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S1-231736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Add definitions for Indirect Network Sharing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nl-NL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NetShare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nl-NL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22.261</a:t>
                      </a:r>
                    </a:p>
                  </a:txBody>
                  <a:tcPr marL="45720" marR="4572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0684r1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nl-NL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Rel-19</a:t>
                      </a:r>
                    </a:p>
                  </a:txBody>
                  <a:tcPr marL="46800" marR="46800" marT="46725" marB="46725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19822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1230343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b="1" dirty="0"/>
              <a:t>FS_FRMCS_Ph5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47662" y="1702146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500" dirty="0"/>
              <a:t>Progress since previous SA meeting</a:t>
            </a:r>
          </a:p>
          <a:p>
            <a:pPr marL="536575" lvl="1">
              <a:defRPr/>
            </a:pPr>
            <a:r>
              <a:rPr lang="en-GB" sz="1200" dirty="0"/>
              <a:t> Agreed CR to the TR22.989, refining of 4 existing use cases</a:t>
            </a:r>
          </a:p>
          <a:p>
            <a:pPr marL="536575" lvl="1">
              <a:defRPr/>
            </a:pPr>
            <a:endParaRPr lang="en-GB" sz="1200" dirty="0"/>
          </a:p>
          <a:p>
            <a:pPr marL="536575" lvl="1">
              <a:defRPr/>
            </a:pPr>
            <a:endParaRPr lang="en-GB" sz="1200" dirty="0"/>
          </a:p>
          <a:p>
            <a:pPr marL="936625" lvl="2" indent="-171450">
              <a:buFontTx/>
              <a:buChar char="-"/>
              <a:defRPr/>
            </a:pPr>
            <a:endParaRPr lang="en-GB" sz="900" dirty="0"/>
          </a:p>
          <a:p>
            <a:pPr marL="936625" lvl="2" indent="-171450">
              <a:buFontTx/>
              <a:buChar char="-"/>
              <a:defRPr/>
            </a:pPr>
            <a:endParaRPr lang="en-GB" sz="900" dirty="0"/>
          </a:p>
          <a:p>
            <a:pPr marL="936625" lvl="2" indent="-171450">
              <a:buFontTx/>
              <a:buChar char="-"/>
              <a:defRPr/>
            </a:pPr>
            <a:endParaRPr lang="en-GB" sz="900" dirty="0"/>
          </a:p>
          <a:p>
            <a:pPr marL="936625" lvl="2" indent="-171450">
              <a:buFontTx/>
              <a:buChar char="-"/>
              <a:defRPr/>
            </a:pPr>
            <a:endParaRPr lang="en-GB" sz="900" dirty="0"/>
          </a:p>
          <a:p>
            <a:pPr marL="936625" lvl="2" indent="-171450">
              <a:buFontTx/>
              <a:buChar char="-"/>
              <a:defRPr/>
            </a:pPr>
            <a:endParaRPr lang="en-GB" sz="900" dirty="0"/>
          </a:p>
          <a:p>
            <a:pPr marL="936625" lvl="2" indent="-171450">
              <a:buFontTx/>
              <a:buChar char="-"/>
              <a:defRPr/>
            </a:pPr>
            <a:endParaRPr lang="en-GB" sz="900" dirty="0"/>
          </a:p>
          <a:p>
            <a:pPr marL="936625" lvl="2" indent="-171450">
              <a:buFontTx/>
              <a:buChar char="-"/>
              <a:defRPr/>
            </a:pPr>
            <a:endParaRPr lang="en-GB" sz="900" dirty="0"/>
          </a:p>
          <a:p>
            <a:pPr marL="936625" lvl="2" indent="-171450">
              <a:buFontTx/>
              <a:buChar char="-"/>
              <a:defRPr/>
            </a:pPr>
            <a:endParaRPr lang="en-GB" sz="900" dirty="0"/>
          </a:p>
          <a:p>
            <a:pPr marL="765175" lvl="2" indent="0">
              <a:buNone/>
              <a:defRPr/>
            </a:pPr>
            <a:endParaRPr lang="en-GB" sz="900" dirty="0"/>
          </a:p>
          <a:p>
            <a:pPr>
              <a:spcBef>
                <a:spcPct val="0"/>
              </a:spcBef>
            </a:pPr>
            <a:r>
              <a:rPr lang="en-GB" altLang="en-US" sz="1500" dirty="0"/>
              <a:t>Impacts and dependencies on other WGs: none identified</a:t>
            </a:r>
            <a:endParaRPr lang="en-US" altLang="en-US" sz="1000" dirty="0"/>
          </a:p>
          <a:p>
            <a:pPr>
              <a:spcBef>
                <a:spcPct val="0"/>
              </a:spcBef>
            </a:pPr>
            <a:r>
              <a:rPr lang="de-DE" altLang="en-US" sz="1500" dirty="0"/>
              <a:t>Next steps</a:t>
            </a:r>
          </a:p>
          <a:p>
            <a:pPr marL="536575" lvl="1"/>
            <a:r>
              <a:rPr lang="en-US" sz="1000" dirty="0"/>
              <a:t> SA1#103 (08/23): 90% Topics to be completed: Complete the update of existing use cases</a:t>
            </a:r>
          </a:p>
          <a:p>
            <a:pPr marL="536575" lvl="1"/>
            <a:r>
              <a:rPr lang="en-US" sz="1000" dirty="0"/>
              <a:t> SA1#104 (11/23): 100% Topics to be completed: Clean-up and finalization</a:t>
            </a:r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/>
        </p:nvGraphicFramePr>
        <p:xfrm>
          <a:off x="382588" y="1095375"/>
          <a:ext cx="8180388" cy="50926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950003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Integrated Sensing and Communication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FS_Sensing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SP-220717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TR sent for approval, target date changed to 09/2023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5094E0E-6472-42A3-8295-1505B3A8C1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6418905"/>
              </p:ext>
            </p:extLst>
          </p:nvPr>
        </p:nvGraphicFramePr>
        <p:xfrm>
          <a:off x="390899" y="2223883"/>
          <a:ext cx="8180387" cy="1855663"/>
        </p:xfrm>
        <a:graphic>
          <a:graphicData uri="http://schemas.openxmlformats.org/drawingml/2006/table">
            <a:tbl>
              <a:tblPr/>
              <a:tblGrid>
                <a:gridCol w="935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445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48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26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17392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dirty="0">
                          <a:solidFill>
                            <a:srgbClr val="FF0000"/>
                          </a:solidFill>
                        </a:rPr>
                        <a:t>FS_FRMCS_Ph5 </a:t>
                      </a: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- Agenda item 19 Rel-19 CRs:</a:t>
                      </a:r>
                    </a:p>
                  </a:txBody>
                  <a:tcPr marL="45732" marR="45732" marT="45482" marB="45482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496"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SP-230528</a:t>
                      </a:r>
                    </a:p>
                  </a:txBody>
                  <a:tcPr marL="45728" marR="45728" marT="45546" marB="45546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S1-231630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Introduction and updates of Smart railway definitions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0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FS_FRMCS_Ph5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2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22.989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0024r1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nl-NL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Rel-19</a:t>
                      </a:r>
                    </a:p>
                  </a:txBody>
                  <a:tcPr marL="46800" marR="46800" marT="46725" marB="46725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496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nl-NL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45728" marR="45728" marT="45546" marB="45546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2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S1-231633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1" lang="en-GB" sz="12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Clean-up of Railway Emergency Communication related use cases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FS_FRMCS_Ph5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2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22.989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0026r1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nl-NL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Rel-19</a:t>
                      </a:r>
                      <a:endParaRPr kumimoji="1" lang="en-GB" altLang="nl-NL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6800" marR="46800" marT="46725" marB="46725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1982298"/>
                  </a:ext>
                </a:extLst>
              </a:tr>
              <a:tr h="306496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nl-NL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45728" marR="45728" marT="45546" marB="45546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2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S1-231731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Transportation convenience service for the passengers for the reduced mobility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0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FS_FRMCS_Ph5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22.989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0027r3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nl-NL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Rel-19</a:t>
                      </a:r>
                    </a:p>
                  </a:txBody>
                  <a:tcPr marL="46800" marR="46800" marT="46725" marB="46725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2755359"/>
                  </a:ext>
                </a:extLst>
              </a:tr>
              <a:tr h="31737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nl-NL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45728" marR="45728" marT="45546" marB="45546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S1-231732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Multiple concurrent mobility services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FS_FRMCS_Ph5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22.989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0028r3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nl-NL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Rel-19</a:t>
                      </a:r>
                    </a:p>
                  </a:txBody>
                  <a:tcPr marL="46800" marR="46800" marT="46725" marB="46725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02477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3074959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b="1" dirty="0"/>
              <a:t>FRMCS_Ph5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82588" y="1835150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FontTx/>
              <a:buChar char="•"/>
            </a:pPr>
            <a:r>
              <a:rPr lang="en-US" altLang="en-US" sz="1600" b="1" i="1" dirty="0">
                <a:solidFill>
                  <a:srgbClr val="FF0000"/>
                </a:solidFill>
                <a:cs typeface="Arial" panose="020B0604020202020204" pitchFamily="34" charset="0"/>
              </a:rPr>
              <a:t>New WID for approval at this plenary in SP-230512 (from S1-231806)</a:t>
            </a:r>
          </a:p>
          <a:p>
            <a:pPr>
              <a:spcBef>
                <a:spcPct val="0"/>
              </a:spcBef>
            </a:pPr>
            <a:r>
              <a:rPr lang="de-DE" altLang="de-DE" sz="1500" dirty="0"/>
              <a:t>Progress since previous SA meeting</a:t>
            </a:r>
          </a:p>
          <a:p>
            <a:pPr lvl="1">
              <a:defRPr/>
            </a:pPr>
            <a:r>
              <a:rPr lang="en-GB" sz="1200" dirty="0"/>
              <a:t> Submission of new WID in order to introduce into stage  1 MC specifications, requirements derived from FS_FRMCS_Ph5</a:t>
            </a:r>
          </a:p>
          <a:p>
            <a:pPr lvl="1">
              <a:defRPr/>
            </a:pPr>
            <a:r>
              <a:rPr lang="en-GB" sz="1200" dirty="0"/>
              <a:t> Agreed CR in this new WID for the usage of multi-talker control in MCPTT Ad hoc Groups used for Railway Emergency Voice communication</a:t>
            </a:r>
          </a:p>
          <a:p>
            <a:pPr lvl="1">
              <a:defRPr/>
            </a:pPr>
            <a:endParaRPr lang="en-GB" sz="1200" dirty="0"/>
          </a:p>
          <a:p>
            <a:pPr lvl="1">
              <a:defRPr/>
            </a:pPr>
            <a:endParaRPr lang="en-GB" sz="1200" dirty="0"/>
          </a:p>
          <a:p>
            <a:pPr lvl="1">
              <a:defRPr/>
            </a:pPr>
            <a:endParaRPr lang="en-GB" sz="1200" dirty="0"/>
          </a:p>
          <a:p>
            <a:pPr lvl="1">
              <a:defRPr/>
            </a:pPr>
            <a:endParaRPr lang="en-GB" sz="1200" dirty="0"/>
          </a:p>
          <a:p>
            <a:pPr>
              <a:spcBef>
                <a:spcPct val="0"/>
              </a:spcBef>
            </a:pPr>
            <a:r>
              <a:rPr lang="en-GB" altLang="en-US" sz="1500" dirty="0"/>
              <a:t>Impacts and dependencies on other WGs: none identified</a:t>
            </a:r>
            <a:endParaRPr lang="en-US" altLang="en-US" sz="1000" dirty="0"/>
          </a:p>
          <a:p>
            <a:pPr>
              <a:spcBef>
                <a:spcPct val="0"/>
              </a:spcBef>
            </a:pPr>
            <a:r>
              <a:rPr lang="de-DE" altLang="en-US" sz="1500" dirty="0"/>
              <a:t>Next steps</a:t>
            </a:r>
          </a:p>
          <a:p>
            <a:pPr marL="536575" lvl="1"/>
            <a:r>
              <a:rPr lang="en-US" sz="1000" dirty="0"/>
              <a:t> SA1#103 (08/23): 50%</a:t>
            </a:r>
          </a:p>
          <a:p>
            <a:pPr marL="536575" lvl="1"/>
            <a:r>
              <a:rPr lang="en-US" sz="1000" dirty="0"/>
              <a:t> SA1#104 (11/23): 100%</a:t>
            </a:r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5636444"/>
              </p:ext>
            </p:extLst>
          </p:nvPr>
        </p:nvGraphicFramePr>
        <p:xfrm>
          <a:off x="382588" y="1095375"/>
          <a:ext cx="8180388" cy="54610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113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78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1000031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FRMCS Phase 5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FRMCS_Ph5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SP-230512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10E52F6-D408-4FA4-902B-C3A32411CD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1120548"/>
              </p:ext>
            </p:extLst>
          </p:nvPr>
        </p:nvGraphicFramePr>
        <p:xfrm>
          <a:off x="382588" y="3025832"/>
          <a:ext cx="8180387" cy="795085"/>
        </p:xfrm>
        <a:graphic>
          <a:graphicData uri="http://schemas.openxmlformats.org/drawingml/2006/table">
            <a:tbl>
              <a:tblPr/>
              <a:tblGrid>
                <a:gridCol w="935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445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48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26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37885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dirty="0">
                          <a:solidFill>
                            <a:srgbClr val="FF0000"/>
                          </a:solidFill>
                        </a:rPr>
                        <a:t>FRMCS_Ph5 </a:t>
                      </a: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- Agenda item 19 Rel-19 CRs:</a:t>
                      </a:r>
                    </a:p>
                  </a:txBody>
                  <a:tcPr marL="45732" marR="45732" marT="45482" marB="45482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4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SP-230529</a:t>
                      </a:r>
                    </a:p>
                  </a:txBody>
                  <a:tcPr marL="45728" marR="45728" marT="45546" marB="45546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2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S1-231635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Usage of multi-talker control for Ad hoc Group Emergency Voice Communications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FRMCS_Ph5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22.179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0076r2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nl-NL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Rel-19</a:t>
                      </a:r>
                    </a:p>
                  </a:txBody>
                  <a:tcPr marL="46800" marR="46800" marT="46725" marB="46725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4717502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altLang="en-US" b="1" dirty="0"/>
              <a:t>FS_AIML_MT_Ph2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47663" y="1752023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FontTx/>
              <a:buChar char="•"/>
            </a:pPr>
            <a:r>
              <a:rPr lang="en-US" altLang="en-US" sz="1600" b="1" i="1" dirty="0">
                <a:solidFill>
                  <a:srgbClr val="FF0000"/>
                </a:solidFill>
                <a:cs typeface="Arial" panose="020B0604020202020204" pitchFamily="34" charset="0"/>
              </a:rPr>
              <a:t>TR 22.876 for approval at this plenary in SP-230513 (Cover Sheet S1-231814 + TR S1-231338)</a:t>
            </a:r>
          </a:p>
          <a:p>
            <a:pPr>
              <a:spcBef>
                <a:spcPct val="0"/>
              </a:spcBef>
            </a:pPr>
            <a:r>
              <a:rPr lang="de-DE" altLang="de-DE" sz="1500" dirty="0"/>
              <a:t>Progress since previous SA meeting</a:t>
            </a:r>
          </a:p>
          <a:p>
            <a:pPr marL="536575" lvl="1">
              <a:defRPr/>
            </a:pPr>
            <a:r>
              <a:rPr lang="en-GB" sz="1200" dirty="0"/>
              <a:t> Consolidated requirements and global KPIs consolidated discussed.</a:t>
            </a:r>
          </a:p>
          <a:p>
            <a:pPr marL="536575" lvl="1">
              <a:defRPr/>
            </a:pPr>
            <a:r>
              <a:rPr lang="en-GB" sz="1200" dirty="0"/>
              <a:t>  Conclusions agreed.</a:t>
            </a:r>
          </a:p>
          <a:p>
            <a:pPr marL="536575" lvl="1">
              <a:defRPr/>
            </a:pPr>
            <a:r>
              <a:rPr lang="en-GB" sz="1200" dirty="0"/>
              <a:t>TR sent for approval</a:t>
            </a:r>
            <a:endParaRPr lang="en-US" altLang="zh-CN" sz="1000" dirty="0"/>
          </a:p>
          <a:p>
            <a:pPr>
              <a:spcBef>
                <a:spcPct val="0"/>
              </a:spcBef>
            </a:pPr>
            <a:r>
              <a:rPr lang="en-GB" altLang="en-US" sz="1500" dirty="0"/>
              <a:t>Impacts and dependencies on other WGs: none identified</a:t>
            </a:r>
            <a:endParaRPr lang="en-US" altLang="en-US" sz="1000" dirty="0"/>
          </a:p>
          <a:p>
            <a:pPr>
              <a:spcBef>
                <a:spcPct val="0"/>
              </a:spcBef>
            </a:pPr>
            <a:r>
              <a:rPr lang="de-DE" altLang="en-US" sz="1500" dirty="0"/>
              <a:t>Next steps</a:t>
            </a:r>
          </a:p>
          <a:p>
            <a:pPr marL="536575" lvl="1"/>
            <a:r>
              <a:rPr lang="en-US" sz="1000" dirty="0"/>
              <a:t> SA1#103 (08/23): 100%</a:t>
            </a:r>
          </a:p>
          <a:p>
            <a:pPr marL="536575" lvl="1"/>
            <a:r>
              <a:rPr lang="en-US" sz="1000" dirty="0"/>
              <a:t> Topics to be completed: Clean up.</a:t>
            </a:r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6363489"/>
              </p:ext>
            </p:extLst>
          </p:nvPr>
        </p:nvGraphicFramePr>
        <p:xfrm>
          <a:off x="382588" y="1095375"/>
          <a:ext cx="8180388" cy="48435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950008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AI/ML Model Transfer Phase2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FS_AIML_MT_Ph2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SP-220439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95%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22.876 for approval</a:t>
                      </a: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212314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nl-NL" b="1" dirty="0">
                <a:solidFill>
                  <a:srgbClr val="FF0000"/>
                </a:solidFill>
              </a:rPr>
              <a:t>Summary - overall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1455" y="1045845"/>
            <a:ext cx="8747760" cy="3622675"/>
          </a:xfrm>
        </p:spPr>
        <p:txBody>
          <a:bodyPr/>
          <a:lstStyle/>
          <a:p>
            <a:pPr marL="341305" indent="-341305"/>
            <a:r>
              <a:rPr lang="nl-NL" altLang="nl-NL" sz="2000" dirty="0"/>
              <a:t>SA1 Rel-19 work is on track:</a:t>
            </a:r>
          </a:p>
          <a:p>
            <a:pPr marL="739757" lvl="1" indent="-341305"/>
            <a:r>
              <a:rPr lang="nl-NL" altLang="nl-NL" sz="1800" dirty="0"/>
              <a:t>Our</a:t>
            </a:r>
            <a:r>
              <a:rPr lang="nl-NL" altLang="nl-NL" sz="1800" b="1" dirty="0"/>
              <a:t> goal </a:t>
            </a:r>
            <a:r>
              <a:rPr lang="nl-NL" altLang="nl-NL" sz="1800" dirty="0"/>
              <a:t>remains to have</a:t>
            </a:r>
            <a:r>
              <a:rPr lang="nl-NL" altLang="nl-NL" sz="1800" b="1" dirty="0"/>
              <a:t> </a:t>
            </a:r>
            <a:r>
              <a:rPr lang="nl-NL" altLang="nl-NL" sz="1800" dirty="0"/>
              <a:t>80% of the normative work by August 2023 (in time for Stage-2 content definition).</a:t>
            </a:r>
          </a:p>
          <a:p>
            <a:pPr marL="739757" lvl="1" indent="-341305"/>
            <a:r>
              <a:rPr lang="nl-NL" altLang="nl-NL" sz="1800" dirty="0"/>
              <a:t>Our </a:t>
            </a:r>
            <a:r>
              <a:rPr lang="nl-NL" altLang="nl-NL" sz="1800" b="1" dirty="0"/>
              <a:t>achievements </a:t>
            </a:r>
            <a:r>
              <a:rPr lang="nl-NL" altLang="nl-NL" sz="1800" dirty="0"/>
              <a:t>at SA#100 are: </a:t>
            </a:r>
          </a:p>
          <a:p>
            <a:pPr marL="1139807" lvl="2" indent="-341305"/>
            <a:r>
              <a:rPr lang="nl-NL" altLang="nl-NL" sz="1400" dirty="0"/>
              <a:t>Studies: All TRs are over 80 % completion (including 7 TRS for approval)</a:t>
            </a:r>
          </a:p>
          <a:p>
            <a:pPr marL="1597007" lvl="3" indent="-341305"/>
            <a:r>
              <a:rPr lang="nl-NL" altLang="nl-NL" sz="1400" dirty="0"/>
              <a:t>except fora newly approved TR just started (on FS_ISN).</a:t>
            </a:r>
          </a:p>
          <a:p>
            <a:pPr marL="1139807" lvl="2" indent="-341305"/>
            <a:r>
              <a:rPr lang="nl-NL" altLang="nl-NL" sz="1400" dirty="0"/>
              <a:t>Normative: 8 corresponding normative Rel-19 WIDs for approval</a:t>
            </a:r>
          </a:p>
          <a:p>
            <a:pPr marL="1597007" lvl="3" indent="-341305"/>
            <a:r>
              <a:rPr lang="nl-NL" altLang="nl-NL" sz="1400" dirty="0"/>
              <a:t>also 2 new “mini WIDs” for approval.</a:t>
            </a:r>
          </a:p>
          <a:p>
            <a:pPr marL="341305" indent="-341305"/>
            <a:r>
              <a:rPr lang="nl-NL" altLang="nl-NL" sz="2000" dirty="0"/>
              <a:t>For two topics, namely AmbientIoT and DualSteer, the TRs and corresponding normative WIDs were not agreed due to sustained objections at SA1#102 on the requirements and KPIs.</a:t>
            </a:r>
          </a:p>
          <a:p>
            <a:pPr marL="341305" indent="-341305"/>
            <a:r>
              <a:rPr lang="nl-NL" altLang="nl-NL" sz="2000" dirty="0"/>
              <a:t>Cooperation among companies will be required to solve this issue. </a:t>
            </a:r>
          </a:p>
        </p:txBody>
      </p:sp>
    </p:spTree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altLang="en-US" b="1" dirty="0"/>
              <a:t>AIML_MT_Ph2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82588" y="1835150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1600" b="1" i="1" dirty="0">
                <a:solidFill>
                  <a:srgbClr val="FF0000"/>
                </a:solidFill>
                <a:cs typeface="Arial" panose="020B0604020202020204" pitchFamily="34" charset="0"/>
              </a:rPr>
              <a:t>New WID for approval at this plenary in SP-230514 (from S1-231807)</a:t>
            </a:r>
          </a:p>
          <a:p>
            <a:pPr>
              <a:spcBef>
                <a:spcPct val="0"/>
              </a:spcBef>
            </a:pPr>
            <a:r>
              <a:rPr lang="en-GB" altLang="de-DE" sz="1500" dirty="0"/>
              <a:t>Progress since previous SA meeting: not applicable (new item)</a:t>
            </a:r>
            <a:endParaRPr lang="de-DE" altLang="de-DE" sz="1500" dirty="0"/>
          </a:p>
          <a:p>
            <a:pPr>
              <a:spcBef>
                <a:spcPct val="0"/>
              </a:spcBef>
            </a:pPr>
            <a:r>
              <a:rPr lang="en-GB" altLang="en-US" sz="1500" dirty="0"/>
              <a:t>Impacts and dependencies on other WGs: none identified</a:t>
            </a:r>
            <a:endParaRPr lang="en-US" altLang="en-US" sz="1000" dirty="0"/>
          </a:p>
          <a:p>
            <a:pPr>
              <a:spcBef>
                <a:spcPct val="0"/>
              </a:spcBef>
            </a:pPr>
            <a:r>
              <a:rPr lang="de-DE" altLang="en-US" sz="1500" dirty="0"/>
              <a:t>Next steps</a:t>
            </a:r>
          </a:p>
          <a:p>
            <a:pPr marL="536575" lvl="1"/>
            <a:r>
              <a:rPr lang="en-US" sz="1000" dirty="0"/>
              <a:t> </a:t>
            </a:r>
            <a:r>
              <a:rPr lang="en-GB" sz="1200" dirty="0">
                <a:sym typeface="+mn-ea"/>
              </a:rPr>
              <a:t>SA1#10</a:t>
            </a:r>
            <a:r>
              <a:rPr lang="en-US" altLang="en-GB" sz="1200" dirty="0">
                <a:sym typeface="+mn-ea"/>
              </a:rPr>
              <a:t>3</a:t>
            </a:r>
            <a:r>
              <a:rPr lang="en-GB" sz="1200" dirty="0">
                <a:sym typeface="+mn-ea"/>
              </a:rPr>
              <a:t> (</a:t>
            </a:r>
            <a:r>
              <a:rPr lang="en-US" altLang="en-GB" sz="1200" dirty="0">
                <a:sym typeface="+mn-ea"/>
              </a:rPr>
              <a:t>Aug</a:t>
            </a:r>
            <a:r>
              <a:rPr lang="en-GB" sz="1200" dirty="0">
                <a:sym typeface="+mn-ea"/>
              </a:rPr>
              <a:t> 2023)</a:t>
            </a:r>
            <a:r>
              <a:rPr lang="en-US" sz="1200" dirty="0"/>
              <a:t>: 80%</a:t>
            </a:r>
          </a:p>
          <a:p>
            <a:pPr marL="536575" lvl="1" indent="0">
              <a:buNone/>
            </a:pPr>
            <a:r>
              <a:rPr lang="en-US" sz="1200" dirty="0">
                <a:sym typeface="+mn-ea"/>
              </a:rPr>
              <a:t>  </a:t>
            </a:r>
            <a:r>
              <a:rPr lang="en-GB" sz="1050" dirty="0">
                <a:sym typeface="+mn-ea"/>
              </a:rPr>
              <a:t>Topics to be completed: </a:t>
            </a:r>
            <a:r>
              <a:rPr lang="en-US" altLang="en-GB" sz="1050" dirty="0">
                <a:sym typeface="+mn-ea"/>
              </a:rPr>
              <a:t>CRs with requirements.</a:t>
            </a:r>
            <a:endParaRPr lang="en-GB" sz="1050" dirty="0">
              <a:sym typeface="+mn-ea"/>
            </a:endParaRPr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1185416"/>
              </p:ext>
            </p:extLst>
          </p:nvPr>
        </p:nvGraphicFramePr>
        <p:xfrm>
          <a:off x="382588" y="1095375"/>
          <a:ext cx="8180388" cy="65746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77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113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9838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12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AI/ML Model Transfer Phase2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AIML_MT_Ph2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US" sz="1000" b="1" i="1" dirty="0">
                          <a:solidFill>
                            <a:srgbClr val="FF0000"/>
                          </a:solidFill>
                          <a:cs typeface="Arial" panose="020B0604020202020204" pitchFamily="34" charset="0"/>
                        </a:rPr>
                        <a:t>SP-230514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8759276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b="1" dirty="0"/>
              <a:t>FS_5GSAT_Ph3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82588" y="1835150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FontTx/>
              <a:buChar char="•"/>
            </a:pPr>
            <a:r>
              <a:rPr lang="en-US" altLang="en-US" sz="1600" b="1" i="1" dirty="0">
                <a:solidFill>
                  <a:srgbClr val="FF0000"/>
                </a:solidFill>
                <a:cs typeface="Arial" panose="020B0604020202020204" pitchFamily="34" charset="0"/>
              </a:rPr>
              <a:t>TR 22.865 for approval at this plenary in SP-230515 (Cover Sheet S1-231302 + TR S1-231339)</a:t>
            </a:r>
          </a:p>
          <a:p>
            <a:pPr>
              <a:spcBef>
                <a:spcPct val="0"/>
              </a:spcBef>
            </a:pPr>
            <a:r>
              <a:rPr lang="de-DE" altLang="de-DE" sz="1500" dirty="0"/>
              <a:t>Progress since previous SA meeting</a:t>
            </a:r>
          </a:p>
          <a:p>
            <a:pPr marL="536575" lvl="1">
              <a:defRPr/>
            </a:pPr>
            <a:r>
              <a:rPr lang="en-GB" sz="1200" dirty="0"/>
              <a:t> Updated use cases and new potential requirements</a:t>
            </a:r>
          </a:p>
          <a:p>
            <a:pPr marL="536575" lvl="1">
              <a:defRPr/>
            </a:pPr>
            <a:r>
              <a:rPr lang="en-GB" sz="1200" dirty="0"/>
              <a:t> Resolved last editor's notes </a:t>
            </a:r>
          </a:p>
          <a:p>
            <a:pPr marL="536575" lvl="1">
              <a:defRPr/>
            </a:pPr>
            <a:r>
              <a:rPr lang="en-GB" sz="1200" dirty="0"/>
              <a:t> Final clean up</a:t>
            </a:r>
          </a:p>
          <a:p>
            <a:pPr marL="536575" lvl="1">
              <a:defRPr/>
            </a:pPr>
            <a:r>
              <a:rPr lang="en-GB" sz="1200" dirty="0"/>
              <a:t> Agreed consolidated potential requirements</a:t>
            </a:r>
          </a:p>
          <a:p>
            <a:pPr marL="536575" lvl="1">
              <a:defRPr/>
            </a:pPr>
            <a:r>
              <a:rPr lang="en-GB" sz="1200" dirty="0"/>
              <a:t> Agreed conclusions</a:t>
            </a:r>
          </a:p>
          <a:p>
            <a:pPr>
              <a:spcBef>
                <a:spcPct val="0"/>
              </a:spcBef>
            </a:pPr>
            <a:r>
              <a:rPr lang="en-GB" altLang="en-US" sz="1500" dirty="0"/>
              <a:t>Impacts and dependencies on other WGs: none identified</a:t>
            </a:r>
            <a:endParaRPr lang="en-US" altLang="en-US" sz="1000" dirty="0"/>
          </a:p>
          <a:p>
            <a:pPr>
              <a:spcBef>
                <a:spcPct val="0"/>
              </a:spcBef>
            </a:pPr>
            <a:r>
              <a:rPr lang="de-DE" altLang="en-US" sz="1500" dirty="0"/>
              <a:t>Next steps</a:t>
            </a:r>
          </a:p>
          <a:p>
            <a:pPr marL="536575" lvl="1"/>
            <a:r>
              <a:rPr lang="en-US" sz="1000" dirty="0"/>
              <a:t> </a:t>
            </a:r>
            <a:r>
              <a:rPr lang="en-GB" sz="1400" dirty="0"/>
              <a:t>SA1#103 (Aug 2023): 100%</a:t>
            </a:r>
          </a:p>
          <a:p>
            <a:pPr marL="766762" lvl="2" indent="0">
              <a:buNone/>
            </a:pPr>
            <a:r>
              <a:rPr lang="en-GB" sz="1050" dirty="0"/>
              <a:t>Add potential new CPR based on new requirements agreed in May</a:t>
            </a:r>
          </a:p>
          <a:p>
            <a:pPr marL="766762" lvl="2" indent="0">
              <a:buNone/>
            </a:pPr>
            <a:r>
              <a:rPr lang="en-GB" sz="1050" dirty="0"/>
              <a:t>Final review</a:t>
            </a:r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1796487"/>
              </p:ext>
            </p:extLst>
          </p:nvPr>
        </p:nvGraphicFramePr>
        <p:xfrm>
          <a:off x="382588" y="1095375"/>
          <a:ext cx="8180388" cy="51498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01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1901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satellite access - Phase 3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SP-220679</a:t>
                      </a:r>
                      <a:endParaRPr lang="en-GB" sz="105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90%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en-US" sz="900" b="1" i="1" dirty="0">
                          <a:solidFill>
                            <a:srgbClr val="FF0000"/>
                          </a:solidFill>
                          <a:cs typeface="Arial" panose="020B0604020202020204" pitchFamily="34" charset="0"/>
                        </a:rPr>
                        <a:t>TR 22.865 for approval </a:t>
                      </a:r>
                      <a:endParaRPr lang="en-GB" sz="9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1081556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b="1" dirty="0"/>
              <a:t>5GSAT_Ph3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82588" y="1835150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FontTx/>
              <a:buChar char="•"/>
            </a:pPr>
            <a:r>
              <a:rPr lang="en-US" altLang="en-US" sz="1600" b="1" i="1" dirty="0">
                <a:solidFill>
                  <a:srgbClr val="FF0000"/>
                </a:solidFill>
                <a:cs typeface="Arial" panose="020B0604020202020204" pitchFamily="34" charset="0"/>
              </a:rPr>
              <a:t>New WID for approval at this plenary in SP-230516 (from S1-231738)</a:t>
            </a:r>
          </a:p>
          <a:p>
            <a:pPr>
              <a:spcBef>
                <a:spcPct val="0"/>
              </a:spcBef>
            </a:pPr>
            <a:r>
              <a:rPr lang="en-GB" altLang="de-DE" sz="1500" dirty="0"/>
              <a:t>Progress since previous SA meeting: not applicable (new item)</a:t>
            </a:r>
            <a:endParaRPr lang="en-US" altLang="en-US" sz="1500" dirty="0"/>
          </a:p>
          <a:p>
            <a:pPr>
              <a:spcBef>
                <a:spcPct val="0"/>
              </a:spcBef>
            </a:pPr>
            <a:r>
              <a:rPr lang="en-GB" altLang="en-US" sz="1500" dirty="0"/>
              <a:t>Impacts and dependencies on other WGs: none identified</a:t>
            </a:r>
            <a:endParaRPr lang="en-US" altLang="en-US" sz="1000" dirty="0"/>
          </a:p>
          <a:p>
            <a:pPr>
              <a:spcBef>
                <a:spcPct val="0"/>
              </a:spcBef>
            </a:pPr>
            <a:r>
              <a:rPr lang="de-DE" altLang="en-US" sz="1500" dirty="0"/>
              <a:t>Next steps</a:t>
            </a:r>
          </a:p>
          <a:p>
            <a:pPr marL="536575" lvl="1"/>
            <a:r>
              <a:rPr lang="en-US" sz="1000" dirty="0"/>
              <a:t> SA1#103 (08/23): 100%</a:t>
            </a:r>
          </a:p>
          <a:p>
            <a:pPr marL="536575" lvl="1"/>
            <a:r>
              <a:rPr lang="en-US" sz="1000" dirty="0"/>
              <a:t> Topics to be completed: Finalization of CPRs and consolidated KPIs</a:t>
            </a:r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8949032"/>
              </p:ext>
            </p:extLst>
          </p:nvPr>
        </p:nvGraphicFramePr>
        <p:xfrm>
          <a:off x="382588" y="1095375"/>
          <a:ext cx="8180388" cy="5384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15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75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Satellite access - Phase 3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5GSAT_Ph3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SP-230516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5772044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b="1" dirty="0"/>
              <a:t>FS_UAV_Ph3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82588" y="1835150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FontTx/>
              <a:buChar char="•"/>
            </a:pPr>
            <a:r>
              <a:rPr lang="en-US" altLang="en-US" sz="1600" b="1" i="1" dirty="0">
                <a:solidFill>
                  <a:srgbClr val="FF0000"/>
                </a:solidFill>
                <a:cs typeface="Arial" panose="020B0604020202020204" pitchFamily="34" charset="0"/>
              </a:rPr>
              <a:t>TR 22.843 for approval at this plenary in SP-230517 (Cover Sheet S1-231799 + TR S1-231347)</a:t>
            </a:r>
          </a:p>
          <a:p>
            <a:pPr>
              <a:spcBef>
                <a:spcPct val="0"/>
              </a:spcBef>
            </a:pPr>
            <a:r>
              <a:rPr lang="de-DE" altLang="de-DE" sz="1500" dirty="0"/>
              <a:t>Progress since previous SA meeting</a:t>
            </a:r>
          </a:p>
          <a:p>
            <a:pPr marL="536575" lvl="1">
              <a:defRPr/>
            </a:pPr>
            <a:r>
              <a:rPr lang="en-GB" sz="1200" dirty="0"/>
              <a:t> 2 </a:t>
            </a:r>
            <a:r>
              <a:rPr lang="en-GB" sz="1200" dirty="0" err="1"/>
              <a:t>pCRs</a:t>
            </a:r>
            <a:r>
              <a:rPr lang="en-GB" sz="1200" dirty="0"/>
              <a:t> on editorial clean-up and abbreviations</a:t>
            </a:r>
          </a:p>
          <a:p>
            <a:pPr marL="536575" lvl="1">
              <a:defRPr/>
            </a:pPr>
            <a:r>
              <a:rPr lang="en-GB" sz="1200" dirty="0"/>
              <a:t> 1 </a:t>
            </a:r>
            <a:r>
              <a:rPr lang="en-GB" sz="1200" dirty="0" err="1"/>
              <a:t>pCR</a:t>
            </a:r>
            <a:r>
              <a:rPr lang="en-GB" sz="1200" dirty="0"/>
              <a:t> on Overview section</a:t>
            </a:r>
          </a:p>
          <a:p>
            <a:pPr marL="536575" lvl="1">
              <a:defRPr/>
            </a:pPr>
            <a:r>
              <a:rPr lang="en-GB" sz="1200" dirty="0"/>
              <a:t> 3 new use cases agreed: Multi-PLMN: alternative NWs, Multi-PLMN: concurrent NWs and UAV aerial fly zones.</a:t>
            </a:r>
          </a:p>
          <a:p>
            <a:pPr marL="536575" lvl="1">
              <a:defRPr/>
            </a:pPr>
            <a:r>
              <a:rPr lang="en-GB" sz="1200" dirty="0"/>
              <a:t> 3 </a:t>
            </a:r>
            <a:r>
              <a:rPr lang="en-GB" sz="1200" dirty="0" err="1"/>
              <a:t>pCRs</a:t>
            </a:r>
            <a:r>
              <a:rPr lang="en-GB" sz="1200" dirty="0"/>
              <a:t> on updating existing use cases: </a:t>
            </a:r>
          </a:p>
          <a:p>
            <a:pPr marL="536575" lvl="1" indent="0">
              <a:buNone/>
              <a:defRPr/>
            </a:pPr>
            <a:endParaRPr lang="en-US" altLang="zh-CN" sz="1000" dirty="0"/>
          </a:p>
          <a:p>
            <a:pPr>
              <a:spcBef>
                <a:spcPct val="0"/>
              </a:spcBef>
            </a:pPr>
            <a:r>
              <a:rPr lang="en-GB" altLang="en-US" sz="1500" dirty="0"/>
              <a:t>Impacts and dependencies on other WGs: none identified</a:t>
            </a:r>
            <a:endParaRPr lang="en-US" altLang="en-US" sz="1500" dirty="0"/>
          </a:p>
          <a:p>
            <a:pPr>
              <a:spcBef>
                <a:spcPct val="0"/>
              </a:spcBef>
            </a:pPr>
            <a:r>
              <a:rPr lang="de-DE" altLang="en-US" sz="1500" dirty="0"/>
              <a:t>Next steps</a:t>
            </a:r>
            <a:endParaRPr lang="en-US" altLang="en-US" sz="1000" dirty="0"/>
          </a:p>
          <a:p>
            <a:pPr marL="536575" lvl="1"/>
            <a:r>
              <a:rPr lang="en-US" sz="1200" dirty="0"/>
              <a:t> SA1#103:  100%</a:t>
            </a:r>
          </a:p>
          <a:p>
            <a:pPr marL="536575" lvl="1" indent="0">
              <a:buNone/>
            </a:pPr>
            <a:r>
              <a:rPr lang="en-US" sz="1200" dirty="0"/>
              <a:t>  Final clean-up for the TR and removal of final Editor’s Notes</a:t>
            </a:r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5693860"/>
              </p:ext>
            </p:extLst>
          </p:nvPr>
        </p:nvGraphicFramePr>
        <p:xfrm>
          <a:off x="382588" y="1095375"/>
          <a:ext cx="8180388" cy="56134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272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8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4950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960017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UAV Phase 3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FS_UAV_Ph3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SP-220954</a:t>
                      </a:r>
                      <a:endParaRPr lang="en-GB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95%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en-US" sz="900" b="1" i="1" dirty="0">
                          <a:solidFill>
                            <a:srgbClr val="FF0000"/>
                          </a:solidFill>
                          <a:cs typeface="Arial" panose="020B0604020202020204" pitchFamily="34" charset="0"/>
                        </a:rPr>
                        <a:t>TR 22.843 for approval </a:t>
                      </a:r>
                      <a:endParaRPr lang="en-US" altLang="en-GB" sz="9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9427723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altLang="en-US" b="1" dirty="0"/>
              <a:t>UAV_Ph3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82588" y="1835150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1600" b="1" i="1" dirty="0">
                <a:solidFill>
                  <a:srgbClr val="FF0000"/>
                </a:solidFill>
                <a:cs typeface="Arial" panose="020B0604020202020204" pitchFamily="34" charset="0"/>
              </a:rPr>
              <a:t>New WID for approval at this plenary in SP-230518 (from S1-231809)</a:t>
            </a:r>
          </a:p>
          <a:p>
            <a:pPr>
              <a:spcBef>
                <a:spcPct val="0"/>
              </a:spcBef>
            </a:pPr>
            <a:r>
              <a:rPr lang="en-GB" altLang="de-DE" sz="1500" dirty="0"/>
              <a:t>Progress since previous SA meeting: not applicable (new item)</a:t>
            </a:r>
            <a:endParaRPr lang="de-DE" altLang="de-DE" sz="1500" dirty="0"/>
          </a:p>
          <a:p>
            <a:pPr>
              <a:spcBef>
                <a:spcPct val="0"/>
              </a:spcBef>
            </a:pPr>
            <a:r>
              <a:rPr lang="en-GB" altLang="en-US" sz="1500" dirty="0"/>
              <a:t>Impacts and dependencies on other WGs: none identified</a:t>
            </a:r>
            <a:endParaRPr lang="en-US" altLang="en-US" sz="1000" dirty="0"/>
          </a:p>
          <a:p>
            <a:pPr>
              <a:spcBef>
                <a:spcPct val="0"/>
              </a:spcBef>
            </a:pPr>
            <a:r>
              <a:rPr lang="de-DE" altLang="en-US" sz="1500" dirty="0"/>
              <a:t>Next steps</a:t>
            </a:r>
          </a:p>
          <a:p>
            <a:pPr marL="536575" lvl="1"/>
            <a:r>
              <a:rPr lang="en-US" sz="1000" dirty="0"/>
              <a:t> </a:t>
            </a:r>
            <a:r>
              <a:rPr lang="en-US" sz="1400" dirty="0"/>
              <a:t>SA1#103:  80%</a:t>
            </a:r>
          </a:p>
          <a:p>
            <a:pPr marL="993775" lvl="2"/>
            <a:r>
              <a:rPr lang="en-US" sz="1400" dirty="0"/>
              <a:t>Agree normative requirements</a:t>
            </a:r>
          </a:p>
          <a:p>
            <a:pPr marL="536575" lvl="1"/>
            <a:r>
              <a:rPr lang="en-GB" sz="1400" dirty="0"/>
              <a:t>S</a:t>
            </a:r>
            <a:r>
              <a:rPr lang="en-US" sz="1400" dirty="0"/>
              <a:t>A1#104: 100%</a:t>
            </a:r>
          </a:p>
          <a:p>
            <a:pPr marL="993775" lvl="2"/>
            <a:r>
              <a:rPr lang="en-GB" sz="1400" dirty="0"/>
              <a:t>F</a:t>
            </a:r>
            <a:r>
              <a:rPr lang="en-US" sz="1400" dirty="0" err="1"/>
              <a:t>inalise</a:t>
            </a:r>
            <a:r>
              <a:rPr lang="en-US" sz="1400" dirty="0"/>
              <a:t> normative requirements</a:t>
            </a:r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0208388"/>
              </p:ext>
            </p:extLst>
          </p:nvPr>
        </p:nvGraphicFramePr>
        <p:xfrm>
          <a:off x="382588" y="1095375"/>
          <a:ext cx="8180388" cy="54610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91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99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4469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1000032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UAV Phase 3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UAV_Ph3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SP-230518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1094882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altLang="en-US" b="1" dirty="0" err="1"/>
              <a:t>FS_DualSteer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82588" y="1835150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500" dirty="0"/>
              <a:t>Progress since previous SA meeting</a:t>
            </a:r>
          </a:p>
          <a:p>
            <a:pPr marL="536575" lvl="1">
              <a:defRPr/>
            </a:pPr>
            <a:r>
              <a:rPr lang="en-GB" sz="1200" dirty="0"/>
              <a:t>  Agreed TR updates and clean-up</a:t>
            </a:r>
            <a:endParaRPr lang="en-GB" sz="1400" b="1" i="1" u="sng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r>
              <a:rPr lang="en-GB" altLang="en-US" sz="1500" dirty="0"/>
              <a:t>Impacts and dependencies on other WGs: none identified</a:t>
            </a:r>
            <a:endParaRPr lang="en-US" altLang="en-US" sz="1000" dirty="0"/>
          </a:p>
          <a:p>
            <a:pPr>
              <a:spcBef>
                <a:spcPct val="0"/>
              </a:spcBef>
            </a:pPr>
            <a:r>
              <a:rPr lang="de-DE" altLang="en-US" sz="1500" dirty="0"/>
              <a:t>Next steps</a:t>
            </a:r>
          </a:p>
          <a:p>
            <a:pPr marL="536575" lvl="1"/>
            <a:r>
              <a:rPr lang="en-US" sz="1000" dirty="0"/>
              <a:t> SA1#103 (08/2023): 100%</a:t>
            </a:r>
          </a:p>
          <a:p>
            <a:pPr marL="536575" lvl="1" indent="0">
              <a:buNone/>
            </a:pPr>
            <a:r>
              <a:rPr lang="en-US" sz="1000" dirty="0"/>
              <a:t>  Topics to be completed: ok to re-discuss use cases postponed from S1-102</a:t>
            </a:r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8102133"/>
              </p:ext>
            </p:extLst>
          </p:nvPr>
        </p:nvGraphicFramePr>
        <p:xfrm>
          <a:off x="382588" y="1095375"/>
          <a:ext cx="8180388" cy="6623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196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94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960018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Upper layer traffic steering, switching and split over dual 3GPP access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FS_DualSteer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SP-220445</a:t>
                      </a:r>
                      <a:endParaRPr lang="en-GB" sz="105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90%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Normative WID not approved yet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3169914"/>
      </p:ext>
    </p:extLst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b="1" dirty="0" err="1"/>
              <a:t>FS_EnergyServ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82588" y="1835150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FontTx/>
              <a:buChar char="•"/>
            </a:pPr>
            <a:r>
              <a:rPr lang="en-US" altLang="en-US" sz="1600" b="1" i="1" dirty="0">
                <a:solidFill>
                  <a:srgbClr val="FF0000"/>
                </a:solidFill>
                <a:cs typeface="Arial" panose="020B0604020202020204" pitchFamily="34" charset="0"/>
              </a:rPr>
              <a:t>TR 22.882 for approval at this plenary in SP-230519 (Cover Sheet S1-231774 + TR S1-231341)</a:t>
            </a:r>
          </a:p>
          <a:p>
            <a:pPr>
              <a:spcBef>
                <a:spcPct val="0"/>
              </a:spcBef>
            </a:pPr>
            <a:r>
              <a:rPr lang="de-DE" altLang="de-DE" sz="1500" dirty="0"/>
              <a:t>Progress since previous SA meeting</a:t>
            </a:r>
          </a:p>
          <a:p>
            <a:pPr marL="536575" lvl="1">
              <a:defRPr/>
            </a:pPr>
            <a:r>
              <a:rPr lang="en-GB" altLang="zh-CN" sz="1200" dirty="0"/>
              <a:t> 5 new use cases introduced (supporting carbon-aware communication service, energy as service criteria for 5G environment adaptation, pooling coverage layers for EE, communication service with best-effort renewable energy usage, reducing GHG Footprint of application services, communication service with carbon-aware service requirements).</a:t>
            </a:r>
          </a:p>
          <a:p>
            <a:pPr marL="536575" lvl="1">
              <a:defRPr/>
            </a:pPr>
            <a:r>
              <a:rPr lang="en-US" altLang="zh-CN" sz="1200" dirty="0"/>
              <a:t> Editor’s notes have been removed</a:t>
            </a:r>
            <a:endParaRPr lang="en-GB" altLang="zh-CN" sz="1200" dirty="0"/>
          </a:p>
          <a:p>
            <a:pPr marL="536575" lvl="1">
              <a:defRPr/>
            </a:pPr>
            <a:r>
              <a:rPr lang="en-GB" altLang="zh-CN" sz="1200" dirty="0"/>
              <a:t> Initial consolidation are added </a:t>
            </a:r>
            <a:endParaRPr lang="en-GB" altLang="zh-CN" sz="18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r>
              <a:rPr lang="en-GB" altLang="en-US" sz="1500" dirty="0"/>
              <a:t>Impacts and dependencies on other WGs: none identified</a:t>
            </a:r>
            <a:endParaRPr lang="en-US" altLang="en-US" sz="1000" dirty="0"/>
          </a:p>
          <a:p>
            <a:pPr>
              <a:spcBef>
                <a:spcPct val="0"/>
              </a:spcBef>
            </a:pPr>
            <a:r>
              <a:rPr lang="de-DE" altLang="en-US" sz="1500" dirty="0"/>
              <a:t>Next steps</a:t>
            </a:r>
          </a:p>
          <a:p>
            <a:pPr marL="536575" lvl="1"/>
            <a:r>
              <a:rPr lang="en-US" sz="1000" dirty="0"/>
              <a:t> SA1#103 (08/23): 100%</a:t>
            </a:r>
          </a:p>
          <a:p>
            <a:pPr marL="536575" lvl="1" indent="0">
              <a:buNone/>
            </a:pPr>
            <a:r>
              <a:rPr lang="en-US" sz="1000" dirty="0"/>
              <a:t>  Topics to be completed: </a:t>
            </a:r>
            <a:r>
              <a:rPr lang="en-US" altLang="zh-CN" sz="1000" dirty="0"/>
              <a:t>Completion of consolidation of the requirements, final clean-up</a:t>
            </a:r>
            <a:endParaRPr lang="en-US" sz="1000" dirty="0"/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685629"/>
              </p:ext>
            </p:extLst>
          </p:nvPr>
        </p:nvGraphicFramePr>
        <p:xfrm>
          <a:off x="382588" y="1095375"/>
          <a:ext cx="8180388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960019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Energy Efficiency as Service Criteria</a:t>
                      </a:r>
                      <a:endParaRPr lang="en-GB" sz="9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altLang="zh-CN" sz="900" b="1" dirty="0" err="1"/>
                        <a:t>FS_EnergyServ</a:t>
                      </a:r>
                      <a:endParaRPr lang="en-GB" sz="8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SP-230235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90%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en-US" sz="900" b="1" i="1" dirty="0">
                          <a:solidFill>
                            <a:srgbClr val="FF0000"/>
                          </a:solidFill>
                          <a:cs typeface="Arial" panose="020B0604020202020204" pitchFamily="34" charset="0"/>
                        </a:rPr>
                        <a:t>TR 22.882 for approval </a:t>
                      </a:r>
                      <a:endParaRPr lang="en-GB" sz="9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0648012"/>
      </p:ext>
    </p:extLst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b="1" dirty="0" err="1"/>
              <a:t>EnergyServ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82588" y="1835150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FontTx/>
              <a:buChar char="•"/>
            </a:pPr>
            <a:r>
              <a:rPr lang="en-US" altLang="en-US" sz="1600" b="1" i="1" dirty="0">
                <a:solidFill>
                  <a:srgbClr val="FF0000"/>
                </a:solidFill>
                <a:cs typeface="Arial" panose="020B0604020202020204" pitchFamily="34" charset="0"/>
              </a:rPr>
              <a:t>New WID for approval at this plenary in SP-230520 (from S1-231810)</a:t>
            </a:r>
          </a:p>
          <a:p>
            <a:pPr>
              <a:spcBef>
                <a:spcPct val="0"/>
              </a:spcBef>
            </a:pPr>
            <a:r>
              <a:rPr lang="en-GB" altLang="de-DE" sz="1500" dirty="0"/>
              <a:t>Progress since previous SA meeting: not applicable (new item)</a:t>
            </a:r>
            <a:endParaRPr lang="de-DE" altLang="de-DE" sz="1500" dirty="0"/>
          </a:p>
          <a:p>
            <a:pPr>
              <a:spcBef>
                <a:spcPct val="0"/>
              </a:spcBef>
            </a:pPr>
            <a:r>
              <a:rPr lang="en-GB" altLang="en-US" sz="1500" dirty="0"/>
              <a:t>Impacts and dependencies on other WGs: none identified</a:t>
            </a:r>
            <a:endParaRPr lang="en-US" altLang="en-US" sz="1000" dirty="0"/>
          </a:p>
          <a:p>
            <a:pPr>
              <a:spcBef>
                <a:spcPct val="0"/>
              </a:spcBef>
            </a:pPr>
            <a:r>
              <a:rPr lang="de-DE" altLang="en-US" sz="1500" dirty="0"/>
              <a:t>Next steps</a:t>
            </a:r>
          </a:p>
          <a:p>
            <a:pPr marL="536575" lvl="1"/>
            <a:r>
              <a:rPr lang="en-US" sz="1000" dirty="0"/>
              <a:t>SA1#103 (08/23): 50%</a:t>
            </a:r>
          </a:p>
          <a:p>
            <a:pPr marL="536575" lvl="1" indent="0">
              <a:buNone/>
            </a:pPr>
            <a:r>
              <a:rPr lang="en-US" sz="1000" dirty="0"/>
              <a:t>  Topics to be completed: CR </a:t>
            </a:r>
            <a:r>
              <a:rPr lang="en-US" altLang="zh-CN" sz="1000" dirty="0"/>
              <a:t>based on the completion of consolidation of the requirements</a:t>
            </a:r>
          </a:p>
          <a:p>
            <a:pPr marL="536575" lvl="1"/>
            <a:r>
              <a:rPr lang="en-US" altLang="zh-CN" sz="1000" dirty="0"/>
              <a:t>SA1#104 (11/23): 100%</a:t>
            </a:r>
          </a:p>
          <a:p>
            <a:pPr marL="536575" lvl="1" indent="0">
              <a:buNone/>
            </a:pPr>
            <a:r>
              <a:rPr lang="en-US" altLang="zh-CN" sz="1000" dirty="0"/>
              <a:t>  Topics to be completed: other clean-up</a:t>
            </a:r>
            <a:endParaRPr lang="en-US" sz="1000" dirty="0"/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8428274"/>
              </p:ext>
            </p:extLst>
          </p:nvPr>
        </p:nvGraphicFramePr>
        <p:xfrm>
          <a:off x="382588" y="1095375"/>
          <a:ext cx="8180388" cy="54610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120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711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1000033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Energy Efficiency as service criteria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EnergyServ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SP-230520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4006611"/>
      </p:ext>
    </p:extLst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b="1" dirty="0"/>
              <a:t>FS_SOBOT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82588" y="1835150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500" dirty="0"/>
              <a:t>Progress since previous SA meeting</a:t>
            </a:r>
          </a:p>
          <a:p>
            <a:pPr marL="536575" lvl="1">
              <a:defRPr/>
            </a:pPr>
            <a:r>
              <a:rPr lang="en-GB" sz="1200" dirty="0"/>
              <a:t> Editorial clean-up</a:t>
            </a:r>
          </a:p>
          <a:p>
            <a:pPr marL="536575" lvl="1">
              <a:defRPr/>
            </a:pPr>
            <a:r>
              <a:rPr lang="en-GB" sz="1200" dirty="0"/>
              <a:t> Update </a:t>
            </a:r>
            <a:r>
              <a:rPr lang="en-US" sz="1200" dirty="0"/>
              <a:t>use cases</a:t>
            </a:r>
          </a:p>
          <a:p>
            <a:pPr marL="536575" lvl="1">
              <a:defRPr/>
            </a:pPr>
            <a:r>
              <a:rPr lang="en-GB" sz="1200" dirty="0"/>
              <a:t> New Use Case on </a:t>
            </a:r>
            <a:r>
              <a:rPr lang="en-US" sz="1200" dirty="0"/>
              <a:t>MEC for Efficient Management of Geo-surface Sensing Data Using a Group of Aerial Robots</a:t>
            </a:r>
            <a:endParaRPr lang="en-GB" sz="1200" dirty="0"/>
          </a:p>
          <a:p>
            <a:pPr>
              <a:spcBef>
                <a:spcPct val="0"/>
              </a:spcBef>
            </a:pPr>
            <a:r>
              <a:rPr lang="en-GB" altLang="en-US" sz="1500" dirty="0"/>
              <a:t>Impacts and dependencies on other WGs: none identified</a:t>
            </a:r>
            <a:endParaRPr lang="en-US" altLang="en-US" sz="1000" dirty="0"/>
          </a:p>
          <a:p>
            <a:pPr>
              <a:spcBef>
                <a:spcPct val="0"/>
              </a:spcBef>
            </a:pPr>
            <a:r>
              <a:rPr lang="de-DE" altLang="en-US" sz="1500" dirty="0"/>
              <a:t>Next steps</a:t>
            </a:r>
          </a:p>
          <a:p>
            <a:pPr marL="536575" lvl="1"/>
            <a:r>
              <a:rPr lang="en-US" sz="1400" dirty="0"/>
              <a:t> </a:t>
            </a:r>
            <a:r>
              <a:rPr lang="en-GB" sz="1100" dirty="0"/>
              <a:t>SA1#103 (Aug 2023): 80%</a:t>
            </a:r>
          </a:p>
          <a:p>
            <a:pPr marL="993775" lvl="2"/>
            <a:r>
              <a:rPr lang="en-GB" sz="900" dirty="0"/>
              <a:t>Update use cases and potential requirements</a:t>
            </a:r>
          </a:p>
          <a:p>
            <a:pPr marL="993775" lvl="2"/>
            <a:r>
              <a:rPr lang="en-GB" sz="900" dirty="0"/>
              <a:t>Additional use cases and potential requirements</a:t>
            </a:r>
          </a:p>
          <a:p>
            <a:pPr marL="993775" lvl="2"/>
            <a:r>
              <a:rPr lang="en-GB" sz="900" dirty="0"/>
              <a:t>Topics to be completed: Sending TR for Information or approval</a:t>
            </a:r>
          </a:p>
          <a:p>
            <a:pPr marL="536575" lvl="1"/>
            <a:r>
              <a:rPr lang="en-GB" sz="1100" dirty="0"/>
              <a:t> SA1#104 (Nov 2023): 100%</a:t>
            </a:r>
          </a:p>
          <a:p>
            <a:pPr marL="993775" lvl="2"/>
            <a:r>
              <a:rPr lang="en-GB" sz="900" dirty="0"/>
              <a:t>Final consolidation</a:t>
            </a:r>
          </a:p>
          <a:p>
            <a:pPr marL="993775" lvl="2"/>
            <a:r>
              <a:rPr lang="en-GB" sz="900" dirty="0"/>
              <a:t>Final clean up</a:t>
            </a:r>
          </a:p>
          <a:p>
            <a:pPr marL="993775" lvl="2"/>
            <a:r>
              <a:rPr lang="en-GB" sz="900" dirty="0"/>
              <a:t>Sending TR for approval if not done previous meeting</a:t>
            </a:r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758192"/>
              </p:ext>
            </p:extLst>
          </p:nvPr>
        </p:nvGraphicFramePr>
        <p:xfrm>
          <a:off x="382588" y="1095375"/>
          <a:ext cx="8180388" cy="69850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63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283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960020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Network of Service Robots with Ambient Intelligence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FS_SOBOT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SP-220447</a:t>
                      </a:r>
                      <a:endParaRPr lang="en-GB" sz="11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80%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7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532501"/>
      </p:ext>
    </p:extLst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b="1" dirty="0"/>
              <a:t>FS_ISN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82588" y="1835150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500" dirty="0"/>
              <a:t>Progress since previous SA meeting</a:t>
            </a:r>
          </a:p>
          <a:p>
            <a:pPr marL="536575" lvl="1">
              <a:defRPr/>
            </a:pPr>
            <a:r>
              <a:rPr lang="en-GB" sz="1200" dirty="0"/>
              <a:t> Agreed TR 22.848 skeleton</a:t>
            </a:r>
          </a:p>
          <a:p>
            <a:pPr marL="536575" lvl="1">
              <a:defRPr/>
            </a:pPr>
            <a:r>
              <a:rPr lang="en-GB" sz="1200" dirty="0"/>
              <a:t> Agreed scope</a:t>
            </a:r>
          </a:p>
          <a:p>
            <a:pPr marL="536575" lvl="1">
              <a:defRPr/>
            </a:pPr>
            <a:r>
              <a:rPr lang="en-GB" sz="1200" dirty="0"/>
              <a:t> Added definitions, abbreviations </a:t>
            </a:r>
          </a:p>
          <a:p>
            <a:pPr marL="536575" lvl="1">
              <a:defRPr/>
            </a:pPr>
            <a:r>
              <a:rPr lang="en-GB" sz="1200" dirty="0"/>
              <a:t> Agreed 4 new use cases and potential requirements associated</a:t>
            </a:r>
          </a:p>
          <a:p>
            <a:pPr>
              <a:spcBef>
                <a:spcPct val="0"/>
              </a:spcBef>
            </a:pPr>
            <a:r>
              <a:rPr lang="en-GB" altLang="en-US" sz="1500" dirty="0"/>
              <a:t>Impacts and dependencies on other WGs: none identified</a:t>
            </a:r>
            <a:endParaRPr lang="en-US" altLang="en-US" sz="1000" dirty="0"/>
          </a:p>
          <a:p>
            <a:pPr>
              <a:spcBef>
                <a:spcPct val="0"/>
              </a:spcBef>
            </a:pPr>
            <a:r>
              <a:rPr lang="de-DE" altLang="en-US" sz="1500" dirty="0"/>
              <a:t>Next steps</a:t>
            </a:r>
          </a:p>
          <a:p>
            <a:pPr marL="536575" lvl="1"/>
            <a:r>
              <a:rPr lang="en-US" sz="1400" dirty="0"/>
              <a:t> </a:t>
            </a:r>
            <a:r>
              <a:rPr lang="en-GB" sz="1100" dirty="0"/>
              <a:t>SA1#103 (Aug 2023): 80%</a:t>
            </a:r>
          </a:p>
          <a:p>
            <a:pPr marL="993775" lvl="2"/>
            <a:r>
              <a:rPr lang="en-GB" sz="900" dirty="0"/>
              <a:t>Update use cases and potential requirements</a:t>
            </a:r>
          </a:p>
          <a:p>
            <a:pPr marL="993775" lvl="2"/>
            <a:r>
              <a:rPr lang="en-GB" sz="900" dirty="0"/>
              <a:t>Additional use cases and potential requirements</a:t>
            </a:r>
          </a:p>
          <a:p>
            <a:pPr marL="993775" lvl="2"/>
            <a:r>
              <a:rPr lang="en-GB" sz="900" dirty="0"/>
              <a:t>Topics to be completed: Sending TR for Information or approval</a:t>
            </a:r>
          </a:p>
          <a:p>
            <a:pPr marL="536575" lvl="1"/>
            <a:r>
              <a:rPr lang="en-GB" sz="1100" dirty="0"/>
              <a:t> SA1#104 (Nov 2023): 100%</a:t>
            </a:r>
          </a:p>
          <a:p>
            <a:pPr marL="993775" lvl="2"/>
            <a:r>
              <a:rPr lang="en-GB" sz="900" dirty="0"/>
              <a:t>Final consolidation</a:t>
            </a:r>
          </a:p>
          <a:p>
            <a:pPr marL="993775" lvl="2"/>
            <a:r>
              <a:rPr lang="en-GB" sz="900" dirty="0"/>
              <a:t>Final clean up</a:t>
            </a:r>
          </a:p>
          <a:p>
            <a:pPr marL="993775" lvl="2"/>
            <a:r>
              <a:rPr lang="en-GB" sz="900" dirty="0"/>
              <a:t>Sending TR for approval if not done previous meeting</a:t>
            </a:r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7238133"/>
              </p:ext>
            </p:extLst>
          </p:nvPr>
        </p:nvGraphicFramePr>
        <p:xfrm>
          <a:off x="382588" y="1095375"/>
          <a:ext cx="8180388" cy="54610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63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283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990053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Interconnect of SNPN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FS_ISN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SP-230236</a:t>
                      </a:r>
                      <a:endParaRPr lang="en-GB" sz="105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Study</a:t>
                      </a:r>
                      <a:r>
                        <a:rPr lang="en-GB" sz="800" b="0" i="0" u="none" strike="noStrike" baseline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 just started</a:t>
                      </a: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811566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6D3CABB4-54BC-43F5-9326-8530C887B9A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510963" y="1324004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78" name="Straight Connector 114">
            <a:extLst>
              <a:ext uri="{FF2B5EF4-FFF2-40B4-BE49-F238E27FC236}">
                <a16:creationId xmlns:a16="http://schemas.microsoft.com/office/drawing/2014/main" id="{3ED978EC-FC85-4B95-BEEC-B3E3F98E77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97310" y="1058574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987E6B4-5BB6-4B6E-BD4C-66804EC51CB2}"/>
              </a:ext>
            </a:extLst>
          </p:cNvPr>
          <p:cNvCxnSpPr/>
          <p:nvPr/>
        </p:nvCxnSpPr>
        <p:spPr bwMode="auto">
          <a:xfrm>
            <a:off x="1432675" y="757266"/>
            <a:ext cx="7250113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17637B3C-9B6D-4753-9C52-E33F0625202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71450" y="1324004"/>
            <a:ext cx="0" cy="3624262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5238CE94-E6F1-43AC-8DA7-65C3D71D5FA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52063" y="1284316"/>
            <a:ext cx="0" cy="3663950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37281447-A5BB-480F-AF40-AC84084EDF7D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1408863" y="1285904"/>
            <a:ext cx="14287" cy="3662362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2B3D9496-1869-4F61-A6EC-FFCD29599E29}"/>
              </a:ext>
            </a:extLst>
          </p:cNvPr>
          <p:cNvSpPr txBox="1">
            <a:spLocks/>
          </p:cNvSpPr>
          <p:nvPr/>
        </p:nvSpPr>
        <p:spPr bwMode="auto">
          <a:xfrm>
            <a:off x="536604" y="212087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dirty="0"/>
              <a:t>3GPP Release 19 timeline</a:t>
            </a:r>
            <a:endParaRPr lang="en-US" dirty="0"/>
          </a:p>
        </p:txBody>
      </p:sp>
      <p:sp>
        <p:nvSpPr>
          <p:cNvPr id="11271" name="TextBox 86">
            <a:extLst>
              <a:ext uri="{FF2B5EF4-FFF2-40B4-BE49-F238E27FC236}">
                <a16:creationId xmlns:a16="http://schemas.microsoft.com/office/drawing/2014/main" id="{F3E38285-C9B2-4288-BA5F-69E69909EC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4313" y="985866"/>
            <a:ext cx="5334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/>
              </a:rPr>
              <a:t>TSG#93-e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2A2FFA8C-F532-484F-B1E8-CC1C7682EB4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96250" y="1324004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04D888CB-F0B7-49DD-9DDF-C0C1937FEC8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82788" y="1327179"/>
            <a:ext cx="0" cy="380365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1477C3E5-633B-48DE-A44C-AD7732E468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5613" y="1324004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DF4F23F1-76D1-4D30-B636-D24B0A14006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49300" y="1324004"/>
            <a:ext cx="0" cy="380682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F3CEAA3E-C61B-4E3D-B5AB-61445331BF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06288" y="1324004"/>
            <a:ext cx="0" cy="375285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418A390-D663-4418-8928-9781EE35706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14050" y="1324004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6649D539-0771-4AB7-A1FA-A42EBAD0C51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56750" y="1324004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C7AA7D21-87AC-4E19-B7F4-FAB725EE0F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575" y="1324004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556D374-654C-4ADF-A9D6-02348D50E5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982700" y="1327179"/>
            <a:ext cx="0" cy="380365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85" name="Chevron 60">
            <a:extLst>
              <a:ext uri="{FF2B5EF4-FFF2-40B4-BE49-F238E27FC236}">
                <a16:creationId xmlns:a16="http://schemas.microsoft.com/office/drawing/2014/main" id="{7CE5CF96-2F66-4179-B57C-B676D94C1FD9}"/>
              </a:ext>
            </a:extLst>
          </p:cNvPr>
          <p:cNvSpPr/>
          <p:nvPr/>
        </p:nvSpPr>
        <p:spPr bwMode="auto">
          <a:xfrm>
            <a:off x="1696200" y="2249516"/>
            <a:ext cx="446722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                          SA1 Stage 1                                                                                              80%</a:t>
            </a:r>
          </a:p>
        </p:txBody>
      </p:sp>
      <p:sp>
        <p:nvSpPr>
          <p:cNvPr id="91" name="Chevron 60">
            <a:extLst>
              <a:ext uri="{FF2B5EF4-FFF2-40B4-BE49-F238E27FC236}">
                <a16:creationId xmlns:a16="http://schemas.microsoft.com/office/drawing/2014/main" id="{AB31F630-8AAB-42F4-9701-22B280DA4109}"/>
              </a:ext>
            </a:extLst>
          </p:cNvPr>
          <p:cNvSpPr/>
          <p:nvPr/>
        </p:nvSpPr>
        <p:spPr bwMode="auto">
          <a:xfrm>
            <a:off x="6028488" y="2249516"/>
            <a:ext cx="863600" cy="222250"/>
          </a:xfrm>
          <a:prstGeom prst="chevron">
            <a:avLst/>
          </a:prstGeom>
          <a:solidFill>
            <a:schemeClr val="accent5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1285" name="TextBox 86">
            <a:extLst>
              <a:ext uri="{FF2B5EF4-FFF2-40B4-BE49-F238E27FC236}">
                <a16:creationId xmlns:a16="http://schemas.microsoft.com/office/drawing/2014/main" id="{C8B6A53D-6BBE-4B23-B899-76B283B287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1525" y="985866"/>
            <a:ext cx="5318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/>
              </a:rPr>
              <a:t>TSG#94-e</a:t>
            </a:r>
            <a:endParaRPr lang="en-GB" altLang="en-US" sz="400">
              <a:latin typeface="Montserrat"/>
            </a:endParaRPr>
          </a:p>
        </p:txBody>
      </p:sp>
      <p:sp>
        <p:nvSpPr>
          <p:cNvPr id="11286" name="TextBox 86">
            <a:extLst>
              <a:ext uri="{FF2B5EF4-FFF2-40B4-BE49-F238E27FC236}">
                <a16:creationId xmlns:a16="http://schemas.microsoft.com/office/drawing/2014/main" id="{DE92F4B2-BEE5-4F15-955D-5C2895D4FA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4625" y="985866"/>
            <a:ext cx="5334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/>
              </a:rPr>
              <a:t>TSG#95-e</a:t>
            </a:r>
            <a:endParaRPr lang="en-GB" altLang="en-US" sz="400">
              <a:latin typeface="Montserrat"/>
            </a:endParaRPr>
          </a:p>
        </p:txBody>
      </p:sp>
      <p:sp>
        <p:nvSpPr>
          <p:cNvPr id="11287" name="TextBox 86">
            <a:extLst>
              <a:ext uri="{FF2B5EF4-FFF2-40B4-BE49-F238E27FC236}">
                <a16:creationId xmlns:a16="http://schemas.microsoft.com/office/drawing/2014/main" id="{1D646248-495E-4FA9-8F0E-0A9358EBF0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0275" y="985866"/>
            <a:ext cx="4603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/>
              </a:rPr>
              <a:t>TSG#96</a:t>
            </a:r>
            <a:endParaRPr lang="en-GB" altLang="en-US" sz="400">
              <a:latin typeface="Montserrat"/>
            </a:endParaRPr>
          </a:p>
        </p:txBody>
      </p:sp>
      <p:sp>
        <p:nvSpPr>
          <p:cNvPr id="11288" name="TextBox 86">
            <a:extLst>
              <a:ext uri="{FF2B5EF4-FFF2-40B4-BE49-F238E27FC236}">
                <a16:creationId xmlns:a16="http://schemas.microsoft.com/office/drawing/2014/main" id="{51ECDECE-EDDA-4F1E-89FA-344DEBE350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050" y="985866"/>
            <a:ext cx="5334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/>
              </a:rPr>
              <a:t>TSG#97-e</a:t>
            </a:r>
            <a:endParaRPr lang="en-GB" altLang="en-US" sz="400">
              <a:latin typeface="Montserrat"/>
            </a:endParaRPr>
          </a:p>
        </p:txBody>
      </p:sp>
      <p:sp>
        <p:nvSpPr>
          <p:cNvPr id="11289" name="TextBox 86">
            <a:extLst>
              <a:ext uri="{FF2B5EF4-FFF2-40B4-BE49-F238E27FC236}">
                <a16:creationId xmlns:a16="http://schemas.microsoft.com/office/drawing/2014/main" id="{843A99B3-323A-4F57-B686-7ACF70347A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9650" y="985866"/>
            <a:ext cx="4603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/>
              </a:rPr>
              <a:t>TSG#98</a:t>
            </a:r>
            <a:endParaRPr lang="en-GB" altLang="en-US" sz="400">
              <a:latin typeface="Montserrat"/>
            </a:endParaRPr>
          </a:p>
        </p:txBody>
      </p:sp>
      <p:sp>
        <p:nvSpPr>
          <p:cNvPr id="11290" name="TextBox 86">
            <a:extLst>
              <a:ext uri="{FF2B5EF4-FFF2-40B4-BE49-F238E27FC236}">
                <a16:creationId xmlns:a16="http://schemas.microsoft.com/office/drawing/2014/main" id="{ADB71043-B759-4A95-B0B5-684BDCAC97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6400" y="985866"/>
            <a:ext cx="4603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/>
              </a:rPr>
              <a:t>TSG#99</a:t>
            </a:r>
            <a:endParaRPr lang="en-GB" altLang="en-US" sz="400">
              <a:latin typeface="Montserrat"/>
            </a:endParaRPr>
          </a:p>
        </p:txBody>
      </p:sp>
      <p:sp>
        <p:nvSpPr>
          <p:cNvPr id="11291" name="TextBox 86">
            <a:extLst>
              <a:ext uri="{FF2B5EF4-FFF2-40B4-BE49-F238E27FC236}">
                <a16:creationId xmlns:a16="http://schemas.microsoft.com/office/drawing/2014/main" id="{B262FA06-FBA1-438F-A80B-38C4D83DBB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0925" y="985866"/>
            <a:ext cx="504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/>
              </a:rPr>
              <a:t>TSG#100</a:t>
            </a:r>
            <a:endParaRPr lang="en-GB" altLang="en-US" sz="400">
              <a:latin typeface="Montserrat"/>
            </a:endParaRPr>
          </a:p>
        </p:txBody>
      </p:sp>
      <p:sp>
        <p:nvSpPr>
          <p:cNvPr id="11292" name="TextBox 86">
            <a:extLst>
              <a:ext uri="{FF2B5EF4-FFF2-40B4-BE49-F238E27FC236}">
                <a16:creationId xmlns:a16="http://schemas.microsoft.com/office/drawing/2014/main" id="{FC76E930-C33D-48B8-B85F-70EDBB387A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9588" y="985866"/>
            <a:ext cx="504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/>
              </a:rPr>
              <a:t>TSG#101</a:t>
            </a:r>
            <a:endParaRPr lang="en-GB" altLang="en-US" sz="400">
              <a:latin typeface="Montserrat"/>
            </a:endParaRPr>
          </a:p>
        </p:txBody>
      </p:sp>
      <p:sp>
        <p:nvSpPr>
          <p:cNvPr id="11293" name="TextBox 86">
            <a:extLst>
              <a:ext uri="{FF2B5EF4-FFF2-40B4-BE49-F238E27FC236}">
                <a16:creationId xmlns:a16="http://schemas.microsoft.com/office/drawing/2014/main" id="{8F61F701-A0E6-4E35-B9F8-7B8FA6835B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8238" y="985866"/>
            <a:ext cx="504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/>
              </a:rPr>
              <a:t>TSG#102</a:t>
            </a:r>
            <a:endParaRPr lang="en-GB" altLang="en-US" sz="400">
              <a:latin typeface="Montserrat"/>
            </a:endParaRPr>
          </a:p>
        </p:txBody>
      </p:sp>
      <p:sp>
        <p:nvSpPr>
          <p:cNvPr id="11294" name="TextBox 86">
            <a:extLst>
              <a:ext uri="{FF2B5EF4-FFF2-40B4-BE49-F238E27FC236}">
                <a16:creationId xmlns:a16="http://schemas.microsoft.com/office/drawing/2014/main" id="{05D3D5A1-9269-4D5F-9390-C074B7990C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7513" y="985866"/>
            <a:ext cx="504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/>
              </a:rPr>
              <a:t>TSG#103</a:t>
            </a:r>
            <a:endParaRPr lang="en-GB" altLang="en-US" sz="400">
              <a:latin typeface="Montserrat"/>
            </a:endParaRPr>
          </a:p>
        </p:txBody>
      </p:sp>
      <p:sp>
        <p:nvSpPr>
          <p:cNvPr id="11295" name="TextBox 86">
            <a:extLst>
              <a:ext uri="{FF2B5EF4-FFF2-40B4-BE49-F238E27FC236}">
                <a16:creationId xmlns:a16="http://schemas.microsoft.com/office/drawing/2014/main" id="{618FF810-E9F5-4E39-BE7B-241001025D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09650" y="985866"/>
            <a:ext cx="5064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/>
              </a:rPr>
              <a:t>TSG#104</a:t>
            </a:r>
            <a:endParaRPr lang="en-GB" altLang="en-US" sz="400">
              <a:latin typeface="Montserrat"/>
            </a:endParaRPr>
          </a:p>
        </p:txBody>
      </p:sp>
      <p:sp>
        <p:nvSpPr>
          <p:cNvPr id="11296" name="TextBox 86">
            <a:extLst>
              <a:ext uri="{FF2B5EF4-FFF2-40B4-BE49-F238E27FC236}">
                <a16:creationId xmlns:a16="http://schemas.microsoft.com/office/drawing/2014/main" id="{6267DBC9-C76A-423A-B810-8D7454847A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66875" y="985866"/>
            <a:ext cx="504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/>
              </a:rPr>
              <a:t>TSG#105</a:t>
            </a:r>
            <a:endParaRPr lang="en-GB" altLang="en-US" sz="400">
              <a:latin typeface="Montserrat"/>
            </a:endParaRPr>
          </a:p>
        </p:txBody>
      </p:sp>
      <p:sp>
        <p:nvSpPr>
          <p:cNvPr id="11297" name="Chevron 60">
            <a:extLst>
              <a:ext uri="{FF2B5EF4-FFF2-40B4-BE49-F238E27FC236}">
                <a16:creationId xmlns:a16="http://schemas.microsoft.com/office/drawing/2014/main" id="{9110ADF2-510E-41BA-8ADA-553F179668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6013" y="2578129"/>
            <a:ext cx="939800" cy="280987"/>
          </a:xfrm>
          <a:prstGeom prst="chevron">
            <a:avLst>
              <a:gd name="adj" fmla="val 50077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2357FE24-E7D5-4786-88F3-042C74DD47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6375" y="2578129"/>
            <a:ext cx="11874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8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8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8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8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3C26EB7-1343-40F1-8A9A-FB09985209E2}"/>
              </a:ext>
            </a:extLst>
          </p:cNvPr>
          <p:cNvSpPr txBox="1"/>
          <p:nvPr/>
        </p:nvSpPr>
        <p:spPr>
          <a:xfrm>
            <a:off x="2542338" y="635029"/>
            <a:ext cx="652462" cy="368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800" dirty="0">
                <a:latin typeface="Montserrat" panose="00000500000000000000" pitchFamily="50" charset="0"/>
              </a:rPr>
              <a:t>2022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615A0FA-F8A7-46A3-B980-BC272FDE95AD}"/>
              </a:ext>
            </a:extLst>
          </p:cNvPr>
          <p:cNvSpPr txBox="1"/>
          <p:nvPr/>
        </p:nvSpPr>
        <p:spPr>
          <a:xfrm>
            <a:off x="5245850" y="635029"/>
            <a:ext cx="652463" cy="368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800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1301" name="TextBox 2">
            <a:extLst>
              <a:ext uri="{FF2B5EF4-FFF2-40B4-BE49-F238E27FC236}">
                <a16:creationId xmlns:a16="http://schemas.microsoft.com/office/drawing/2014/main" id="{8D4DBEE9-BBAC-4669-B4B9-B6EF511D92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338" y="1089054"/>
            <a:ext cx="295275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/>
              </a:rPr>
              <a:t>Sep.</a:t>
            </a:r>
          </a:p>
        </p:txBody>
      </p:sp>
      <p:sp>
        <p:nvSpPr>
          <p:cNvPr id="11302" name="TextBox 59">
            <a:extLst>
              <a:ext uri="{FF2B5EF4-FFF2-40B4-BE49-F238E27FC236}">
                <a16:creationId xmlns:a16="http://schemas.microsoft.com/office/drawing/2014/main" id="{B8A917A2-478A-4778-A229-162D46B08E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1150" y="1076354"/>
            <a:ext cx="307975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/>
              </a:rPr>
              <a:t>Mar.</a:t>
            </a:r>
          </a:p>
        </p:txBody>
      </p:sp>
      <p:sp>
        <p:nvSpPr>
          <p:cNvPr id="11303" name="TextBox 60">
            <a:extLst>
              <a:ext uri="{FF2B5EF4-FFF2-40B4-BE49-F238E27FC236}">
                <a16:creationId xmlns:a16="http://schemas.microsoft.com/office/drawing/2014/main" id="{C732BA79-AA5D-4FE3-AE5D-014988F566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58800" y="1089054"/>
            <a:ext cx="307975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/>
              </a:rPr>
              <a:t>Mar.</a:t>
            </a:r>
          </a:p>
        </p:txBody>
      </p:sp>
      <p:sp>
        <p:nvSpPr>
          <p:cNvPr id="11304" name="TextBox 61">
            <a:extLst>
              <a:ext uri="{FF2B5EF4-FFF2-40B4-BE49-F238E27FC236}">
                <a16:creationId xmlns:a16="http://schemas.microsoft.com/office/drawing/2014/main" id="{9C2F0C9B-194E-4945-856D-D277463B7A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6563" y="1089054"/>
            <a:ext cx="307975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/>
              </a:rPr>
              <a:t>Mar.</a:t>
            </a:r>
          </a:p>
        </p:txBody>
      </p:sp>
      <p:sp>
        <p:nvSpPr>
          <p:cNvPr id="11305" name="TextBox 62">
            <a:extLst>
              <a:ext uri="{FF2B5EF4-FFF2-40B4-BE49-F238E27FC236}">
                <a16:creationId xmlns:a16="http://schemas.microsoft.com/office/drawing/2014/main" id="{4BDBBF45-65B1-4003-8E80-A2F171A06C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8538" y="1089054"/>
            <a:ext cx="288925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/>
              </a:rPr>
              <a:t>Jun.</a:t>
            </a:r>
          </a:p>
        </p:txBody>
      </p:sp>
      <p:sp>
        <p:nvSpPr>
          <p:cNvPr id="11306" name="TextBox 63">
            <a:extLst>
              <a:ext uri="{FF2B5EF4-FFF2-40B4-BE49-F238E27FC236}">
                <a16:creationId xmlns:a16="http://schemas.microsoft.com/office/drawing/2014/main" id="{69869CAC-79F5-4996-87B0-FD3FF196EA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1575" y="1089054"/>
            <a:ext cx="288925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/>
              </a:rPr>
              <a:t>Jun.</a:t>
            </a:r>
          </a:p>
        </p:txBody>
      </p:sp>
      <p:sp>
        <p:nvSpPr>
          <p:cNvPr id="11307" name="TextBox 64">
            <a:extLst>
              <a:ext uri="{FF2B5EF4-FFF2-40B4-BE49-F238E27FC236}">
                <a16:creationId xmlns:a16="http://schemas.microsoft.com/office/drawing/2014/main" id="{D3FD4A82-F08E-4639-96A7-C8947FA1F5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33475" y="1089054"/>
            <a:ext cx="288925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/>
              </a:rPr>
              <a:t>Jun.</a:t>
            </a:r>
          </a:p>
        </p:txBody>
      </p:sp>
      <p:sp>
        <p:nvSpPr>
          <p:cNvPr id="11308" name="TextBox 65">
            <a:extLst>
              <a:ext uri="{FF2B5EF4-FFF2-40B4-BE49-F238E27FC236}">
                <a16:creationId xmlns:a16="http://schemas.microsoft.com/office/drawing/2014/main" id="{B53BEAC4-742F-47AF-BAA7-9D21149CB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3238" y="1089054"/>
            <a:ext cx="295275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/>
              </a:rPr>
              <a:t>Sep.</a:t>
            </a:r>
          </a:p>
        </p:txBody>
      </p:sp>
      <p:sp>
        <p:nvSpPr>
          <p:cNvPr id="11309" name="TextBox 66">
            <a:extLst>
              <a:ext uri="{FF2B5EF4-FFF2-40B4-BE49-F238E27FC236}">
                <a16:creationId xmlns:a16="http://schemas.microsoft.com/office/drawing/2014/main" id="{6B43F337-0367-44DD-B138-B9B014FAE6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2775" y="1089054"/>
            <a:ext cx="295275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/>
              </a:rPr>
              <a:t>Sep.</a:t>
            </a:r>
          </a:p>
        </p:txBody>
      </p:sp>
      <p:sp>
        <p:nvSpPr>
          <p:cNvPr id="11310" name="TextBox 67">
            <a:extLst>
              <a:ext uri="{FF2B5EF4-FFF2-40B4-BE49-F238E27FC236}">
                <a16:creationId xmlns:a16="http://schemas.microsoft.com/office/drawing/2014/main" id="{DA0958D3-3DE8-49CB-85B5-022955040A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98638" y="1089054"/>
            <a:ext cx="295275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/>
              </a:rPr>
              <a:t>Sep.</a:t>
            </a:r>
          </a:p>
        </p:txBody>
      </p:sp>
      <p:sp>
        <p:nvSpPr>
          <p:cNvPr id="11311" name="TextBox 69">
            <a:extLst>
              <a:ext uri="{FF2B5EF4-FFF2-40B4-BE49-F238E27FC236}">
                <a16:creationId xmlns:a16="http://schemas.microsoft.com/office/drawing/2014/main" id="{9823602D-2B7A-4267-8EC1-7F19DD91F2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4238" y="1089054"/>
            <a:ext cx="30003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/>
              </a:rPr>
              <a:t>Dec.</a:t>
            </a:r>
          </a:p>
        </p:txBody>
      </p:sp>
      <p:sp>
        <p:nvSpPr>
          <p:cNvPr id="11312" name="TextBox 70">
            <a:extLst>
              <a:ext uri="{FF2B5EF4-FFF2-40B4-BE49-F238E27FC236}">
                <a16:creationId xmlns:a16="http://schemas.microsoft.com/office/drawing/2014/main" id="{5F0DF17C-074C-4A7A-968B-3861A97128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85375" y="1089054"/>
            <a:ext cx="30003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/>
              </a:rPr>
              <a:t>Dec.</a:t>
            </a:r>
          </a:p>
        </p:txBody>
      </p:sp>
      <p:sp>
        <p:nvSpPr>
          <p:cNvPr id="11313" name="TextBox 71">
            <a:extLst>
              <a:ext uri="{FF2B5EF4-FFF2-40B4-BE49-F238E27FC236}">
                <a16:creationId xmlns:a16="http://schemas.microsoft.com/office/drawing/2014/main" id="{0C14CA6A-024E-470A-A437-FCBD2ACF16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4125" y="1089054"/>
            <a:ext cx="30003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D0F32943-AE47-4F26-A9B5-74E70C25783F}"/>
              </a:ext>
            </a:extLst>
          </p:cNvPr>
          <p:cNvSpPr txBox="1"/>
          <p:nvPr/>
        </p:nvSpPr>
        <p:spPr>
          <a:xfrm>
            <a:off x="7739813" y="635029"/>
            <a:ext cx="652462" cy="368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800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11316" name="Rectangle 12">
            <a:extLst>
              <a:ext uri="{FF2B5EF4-FFF2-40B4-BE49-F238E27FC236}">
                <a16:creationId xmlns:a16="http://schemas.microsoft.com/office/drawing/2014/main" id="{604C6A5A-EBFD-4CF4-981B-79A88C6AC8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0588" y="4773613"/>
            <a:ext cx="8699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rgbClr val="000000"/>
                </a:solidFill>
                <a:latin typeface="Arial" panose="020B0604020202020204" pitchFamily="34" charset="0"/>
              </a:rPr>
              <a:t>Now</a:t>
            </a:r>
          </a:p>
        </p:txBody>
      </p:sp>
      <p:sp>
        <p:nvSpPr>
          <p:cNvPr id="11318" name="Diamond 3">
            <a:extLst>
              <a:ext uri="{FF2B5EF4-FFF2-40B4-BE49-F238E27FC236}">
                <a16:creationId xmlns:a16="http://schemas.microsoft.com/office/drawing/2014/main" id="{03A3FCDD-EEE0-4855-9CBB-9BCD7027E6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5513" y="2533679"/>
            <a:ext cx="896937" cy="392112"/>
          </a:xfrm>
          <a:prstGeom prst="diamond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1319" name="TextBox 6">
            <a:extLst>
              <a:ext uri="{FF2B5EF4-FFF2-40B4-BE49-F238E27FC236}">
                <a16:creationId xmlns:a16="http://schemas.microsoft.com/office/drawing/2014/main" id="{87964704-E9D6-4BA0-900E-49438BABD5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0288" y="2616229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latin typeface="Montserrat"/>
                <a:cs typeface="Arial" panose="020B0604020202020204" pitchFamily="34" charset="0"/>
              </a:rPr>
              <a:t> </a:t>
            </a:r>
            <a:r>
              <a:rPr lang="fr-FR" altLang="en-US" sz="600">
                <a:latin typeface="Montserrat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1320" name="Diamond 16">
            <a:extLst>
              <a:ext uri="{FF2B5EF4-FFF2-40B4-BE49-F238E27FC236}">
                <a16:creationId xmlns:a16="http://schemas.microsoft.com/office/drawing/2014/main" id="{6D978D19-FBC6-4FA3-8832-073AD506C8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9638" y="3017866"/>
            <a:ext cx="866775" cy="366713"/>
          </a:xfrm>
          <a:prstGeom prst="diamond">
            <a:avLst/>
          </a:prstGeom>
          <a:solidFill>
            <a:srgbClr val="31859C">
              <a:alpha val="50195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altLang="en-US" sz="1800"/>
          </a:p>
        </p:txBody>
      </p:sp>
      <p:sp>
        <p:nvSpPr>
          <p:cNvPr id="11321" name="TextBox 7">
            <a:extLst>
              <a:ext uri="{FF2B5EF4-FFF2-40B4-BE49-F238E27FC236}">
                <a16:creationId xmlns:a16="http://schemas.microsoft.com/office/drawing/2014/main" id="{8A6CF30F-069A-4BDC-A13C-5222CF6F39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0125" y="3044854"/>
            <a:ext cx="6937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latin typeface="Montserrat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latin typeface="Montserrat"/>
                <a:cs typeface="Arial" panose="020B0604020202020204" pitchFamily="34" charset="0"/>
              </a:rPr>
              <a:t>Workshop (TBC)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D995E181-0BAD-41FE-BDAF-EB9E14FBAA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4163" y="3044854"/>
            <a:ext cx="11874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8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800" dirty="0">
                <a:latin typeface="Montserrat" panose="00000500000000000000" pitchFamily="50" charset="0"/>
                <a:cs typeface="Arial" panose="020B0604020202020204" pitchFamily="34" charset="0"/>
              </a:rPr>
              <a:t>SA St.2 Content </a:t>
            </a:r>
            <a:r>
              <a:rPr lang="fr-FR" altLang="en-US" sz="8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8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B5B08DC-0288-496E-8D34-DE69CC3E9926}"/>
              </a:ext>
            </a:extLst>
          </p:cNvPr>
          <p:cNvSpPr/>
          <p:nvPr/>
        </p:nvSpPr>
        <p:spPr>
          <a:xfrm>
            <a:off x="604000" y="3652549"/>
            <a:ext cx="4503738" cy="874712"/>
          </a:xfrm>
          <a:prstGeom prst="rect">
            <a:avLst/>
          </a:prstGeom>
          <a:solidFill>
            <a:schemeClr val="bg1"/>
          </a:solidFill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nl-NL" sz="750"/>
          </a:p>
        </p:txBody>
      </p:sp>
      <p:sp>
        <p:nvSpPr>
          <p:cNvPr id="11325" name="Rectangle 59">
            <a:extLst>
              <a:ext uri="{FF2B5EF4-FFF2-40B4-BE49-F238E27FC236}">
                <a16:creationId xmlns:a16="http://schemas.microsoft.com/office/drawing/2014/main" id="{1A051C49-6483-4978-B6A5-E566537834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4000" y="3696999"/>
            <a:ext cx="47498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nl-NL" sz="1200" b="1"/>
              <a:t>SA1 expected completion dates:</a:t>
            </a:r>
          </a:p>
          <a:p>
            <a:endParaRPr lang="en-US" altLang="nl-NL" sz="1200"/>
          </a:p>
          <a:p>
            <a:r>
              <a:rPr lang="en-US" altLang="nl-NL" sz="1200" b="1"/>
              <a:t>SA1#103</a:t>
            </a:r>
            <a:r>
              <a:rPr lang="en-US" altLang="nl-NL" sz="1200"/>
              <a:t>	        21-25 Aug 2023	</a:t>
            </a:r>
            <a:r>
              <a:rPr lang="en-US" altLang="nl-NL" sz="1200" b="1"/>
              <a:t>80% normative ready</a:t>
            </a:r>
            <a:endParaRPr lang="nl-NL" altLang="nl-NL" sz="1200" b="1"/>
          </a:p>
          <a:p>
            <a:r>
              <a:rPr lang="en-US" altLang="nl-NL" sz="1200" b="1"/>
              <a:t>SA1#104</a:t>
            </a:r>
            <a:r>
              <a:rPr lang="en-US" altLang="nl-NL" sz="1200"/>
              <a:t>	        13-17 Nov 2023	</a:t>
            </a:r>
            <a:r>
              <a:rPr lang="en-US" altLang="nl-NL" sz="1200" b="1"/>
              <a:t>100% normative ready</a:t>
            </a:r>
          </a:p>
        </p:txBody>
      </p:sp>
    </p:spTree>
  </p:cSld>
  <p:clrMapOvr>
    <a:masterClrMapping/>
  </p:clrMapOvr>
  <p:transition spd="slow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E131F6-28D6-4A8C-BF39-D879048665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Rel-19 Mini WIDs</a:t>
            </a: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altLang="en-US" b="1" dirty="0" err="1"/>
              <a:t>UEMHopRelay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82588" y="1835150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1600" b="1" i="1" dirty="0">
                <a:solidFill>
                  <a:srgbClr val="FF0000"/>
                </a:solidFill>
                <a:cs typeface="Arial" panose="020B0604020202020204" pitchFamily="34" charset="0"/>
              </a:rPr>
              <a:t>New WID for approval at this plenary in SP-230521 (from S1-231755)</a:t>
            </a:r>
          </a:p>
          <a:p>
            <a:pPr>
              <a:spcBef>
                <a:spcPct val="0"/>
              </a:spcBef>
            </a:pPr>
            <a:r>
              <a:rPr lang="de-DE" altLang="de-DE" sz="1500" dirty="0"/>
              <a:t>Progress since previous SA meeting</a:t>
            </a:r>
          </a:p>
          <a:p>
            <a:pPr marL="536575" lvl="1">
              <a:defRPr/>
            </a:pPr>
            <a:r>
              <a:rPr lang="en-GB" sz="1200" dirty="0"/>
              <a:t> Mini-WID was agreed during the TSG SA WG 1 Meeting #102</a:t>
            </a:r>
          </a:p>
          <a:p>
            <a:pPr marL="536575" lvl="1">
              <a:defRPr/>
            </a:pPr>
            <a:r>
              <a:rPr lang="en-GB" sz="1200" dirty="0"/>
              <a:t> Associated change request against TS22.261 was agreed to add a new </a:t>
            </a:r>
            <a:r>
              <a:rPr lang="en-US" sz="1200" dirty="0"/>
              <a:t>requirement on direct device connection for Public Safety</a:t>
            </a:r>
            <a:endParaRPr lang="en-GB" sz="1200" dirty="0"/>
          </a:p>
          <a:p>
            <a:pPr marL="536575" lvl="1">
              <a:defRPr/>
            </a:pPr>
            <a:r>
              <a:rPr lang="en-GB" sz="1200" dirty="0"/>
              <a:t> Associated change request against TS22.280 was agreed to support private and group communications over </a:t>
            </a:r>
            <a:r>
              <a:rPr lang="en-US" sz="1200" dirty="0"/>
              <a:t>one or more </a:t>
            </a:r>
            <a:r>
              <a:rPr lang="en-US" sz="1200" dirty="0" err="1"/>
              <a:t>ProSe</a:t>
            </a:r>
            <a:r>
              <a:rPr lang="en-US" sz="1200" dirty="0"/>
              <a:t> UE-to-UE Relays</a:t>
            </a:r>
            <a:endParaRPr lang="en-GB" sz="1200" dirty="0"/>
          </a:p>
          <a:p>
            <a:pPr lvl="1" indent="0">
              <a:buNone/>
            </a:pP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4060444"/>
              </p:ext>
            </p:extLst>
          </p:nvPr>
        </p:nvGraphicFramePr>
        <p:xfrm>
          <a:off x="382588" y="1095375"/>
          <a:ext cx="8180388" cy="51498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1000025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UE-to-UE Multi Hop Relay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UEMHopRelay</a:t>
                      </a:r>
                      <a:endParaRPr lang="en-GB" sz="7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SP-230521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New “Mini WID”</a:t>
                      </a:r>
                    </a:p>
                  </a:txBody>
                  <a:tcPr marL="7144" marR="7144" marT="713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FAE1573-AF62-4EE0-98B6-C5A7675DFC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0463044"/>
              </p:ext>
            </p:extLst>
          </p:nvPr>
        </p:nvGraphicFramePr>
        <p:xfrm>
          <a:off x="382588" y="3563621"/>
          <a:ext cx="8180387" cy="1101581"/>
        </p:xfrm>
        <a:graphic>
          <a:graphicData uri="http://schemas.openxmlformats.org/drawingml/2006/table">
            <a:tbl>
              <a:tblPr/>
              <a:tblGrid>
                <a:gridCol w="935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138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55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26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37885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dirty="0" err="1">
                          <a:solidFill>
                            <a:srgbClr val="FF0000"/>
                          </a:solidFill>
                        </a:rPr>
                        <a:t>UEMHopRelay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- Agenda item 19 Rel-19 CRs:</a:t>
                      </a:r>
                    </a:p>
                  </a:txBody>
                  <a:tcPr marL="45732" marR="45732" marT="45482" marB="45482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496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SP-230522</a:t>
                      </a:r>
                    </a:p>
                  </a:txBody>
                  <a:tcPr marL="45728" marR="45728" marT="45546" marB="45546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S1-231754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UE-to-UE Multi-Hop Relay 22.261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2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UEMHopRelay</a:t>
                      </a:r>
                      <a:endParaRPr kumimoji="1" lang="en-GB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22.261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0681r4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nl-NL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Rel-19</a:t>
                      </a:r>
                    </a:p>
                  </a:txBody>
                  <a:tcPr marL="46800" marR="46800" marT="46725" marB="46725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496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nl-NL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45728" marR="45728" marT="45546" marB="45546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S1-231717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1" lang="en-US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UE-to-UE Multi-hop relay requirements for mission critical communications</a:t>
                      </a:r>
                      <a:endParaRPr kumimoji="1" lang="en-GB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2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UEMHopRelay</a:t>
                      </a:r>
                      <a:endParaRPr kumimoji="1" lang="en-GB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22.280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0160r3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nl-NL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Rel-19</a:t>
                      </a:r>
                    </a:p>
                  </a:txBody>
                  <a:tcPr marL="46800" marR="46800" marT="46725" marB="46725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65114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0508058"/>
      </p:ext>
    </p:extLst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altLang="en-US" b="1" dirty="0" err="1"/>
              <a:t>SecNPN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82588" y="1835150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FontTx/>
              <a:buChar char="•"/>
            </a:pPr>
            <a:r>
              <a:rPr lang="en-US" altLang="en-US" sz="1600" b="1" i="1" dirty="0">
                <a:solidFill>
                  <a:srgbClr val="FF0000"/>
                </a:solidFill>
                <a:cs typeface="Arial" panose="020B0604020202020204" pitchFamily="34" charset="0"/>
              </a:rPr>
              <a:t>New WID for approval at this plenary in SP-230523 (from S1-231781)</a:t>
            </a:r>
          </a:p>
          <a:p>
            <a:pPr>
              <a:spcBef>
                <a:spcPct val="0"/>
              </a:spcBef>
            </a:pPr>
            <a:r>
              <a:rPr lang="de-DE" altLang="de-DE" sz="1500" dirty="0"/>
              <a:t>Progress since previous SA meeting</a:t>
            </a:r>
          </a:p>
          <a:p>
            <a:pPr marL="536575" lvl="1">
              <a:defRPr/>
            </a:pPr>
            <a:r>
              <a:rPr lang="en-GB" sz="1200" dirty="0"/>
              <a:t> Mini-WID was agreed during the TSG SA WG 1 Meeting #102</a:t>
            </a:r>
          </a:p>
          <a:p>
            <a:pPr marL="536575" lvl="1">
              <a:defRPr/>
            </a:pPr>
            <a:r>
              <a:rPr lang="en-GB" sz="1200" dirty="0"/>
              <a:t> CR agreed:</a:t>
            </a:r>
            <a:endParaRPr lang="en-US" altLang="en-US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108108"/>
              </p:ext>
            </p:extLst>
          </p:nvPr>
        </p:nvGraphicFramePr>
        <p:xfrm>
          <a:off x="382588" y="1095375"/>
          <a:ext cx="8180388" cy="62230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39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21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Preventing Excessive Data Exposure within an NPN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SecNPN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SP-230523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New “Mini WID”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FAE1573-AF62-4EE0-98B6-C5A7675DFC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2150754"/>
              </p:ext>
            </p:extLst>
          </p:nvPr>
        </p:nvGraphicFramePr>
        <p:xfrm>
          <a:off x="382588" y="2946544"/>
          <a:ext cx="8180387" cy="644381"/>
        </p:xfrm>
        <a:graphic>
          <a:graphicData uri="http://schemas.openxmlformats.org/drawingml/2006/table">
            <a:tbl>
              <a:tblPr/>
              <a:tblGrid>
                <a:gridCol w="935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138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55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26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37885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dirty="0" err="1">
                          <a:solidFill>
                            <a:srgbClr val="FF0000"/>
                          </a:solidFill>
                        </a:rPr>
                        <a:t>SecNPN</a:t>
                      </a:r>
                      <a:r>
                        <a:rPr lang="en-GB" sz="1400" b="1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- Agenda item 19 Rel-19 CRs:</a:t>
                      </a:r>
                    </a:p>
                  </a:txBody>
                  <a:tcPr marL="45732" marR="45732" marT="45482" marB="45482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4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SP-230524</a:t>
                      </a:r>
                    </a:p>
                  </a:txBody>
                  <a:tcPr marL="45728" marR="45728" marT="45546" marB="45546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S1-231782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1" lang="en-US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Add requirements on NPN security considerations </a:t>
                      </a:r>
                      <a:endParaRPr kumimoji="1" lang="en-GB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2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SecNPN</a:t>
                      </a:r>
                      <a:endParaRPr kumimoji="1" lang="en-GB" sz="12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22.261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1" lang="en-GB" sz="12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0688r3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nl-NL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Rel-19</a:t>
                      </a:r>
                    </a:p>
                  </a:txBody>
                  <a:tcPr marL="46800" marR="46800" marT="46725" marB="46725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7574939"/>
      </p:ext>
    </p:extLst>
  </p:cSld>
  <p:clrMapOvr>
    <a:masterClrMapping/>
  </p:clrMapOvr>
  <p:transition spd="slow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215C23-8DB6-4380-B915-51146BB20E0B}"/>
              </a:ext>
            </a:extLst>
          </p:cNvPr>
          <p:cNvSpPr txBox="1">
            <a:spLocks/>
          </p:cNvSpPr>
          <p:nvPr/>
        </p:nvSpPr>
        <p:spPr bwMode="auto">
          <a:xfrm>
            <a:off x="722313" y="1927225"/>
            <a:ext cx="7772400" cy="11017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40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Thank you</a:t>
            </a:r>
            <a:endParaRPr lang="en-GB" sz="4000" b="1" i="1" kern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27E6C-1CD7-4C6A-9B13-88B0E8A7E3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General Information and statistics 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7F924C39-EAAC-4120-B205-53A906320C26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n-GB" altLang="nl-NL" b="1" kern="1200" dirty="0"/>
              <a:t>SA1 Officials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874AC76F-4CBC-42E7-9E9C-6FBD976768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nl-NL" sz="2400" dirty="0"/>
              <a:t>Chairman: </a:t>
            </a:r>
          </a:p>
          <a:p>
            <a:pPr lvl="1"/>
            <a:r>
              <a:rPr lang="en-GB" altLang="nl-NL" sz="2000" dirty="0"/>
              <a:t>Jose Almodovar (KPN)</a:t>
            </a:r>
            <a:r>
              <a:rPr lang="en-GB" altLang="nl-NL" sz="2000" baseline="30000" dirty="0">
                <a:solidFill>
                  <a:srgbClr val="C00000"/>
                </a:solidFill>
              </a:rPr>
              <a:t> 1</a:t>
            </a:r>
            <a:endParaRPr lang="en-GB" altLang="nl-NL" sz="2000" dirty="0"/>
          </a:p>
          <a:p>
            <a:pPr marL="341313" indent="-341313"/>
            <a:r>
              <a:rPr lang="en-GB" altLang="nl-NL" sz="2400" dirty="0"/>
              <a:t>Vice Chairmen: </a:t>
            </a:r>
          </a:p>
          <a:p>
            <a:pPr lvl="1"/>
            <a:r>
              <a:rPr lang="nl-NL" altLang="nl-NL" sz="2000" dirty="0"/>
              <a:t>Xu Xia (China Telecom)</a:t>
            </a:r>
            <a:r>
              <a:rPr lang="en-GB" altLang="nl-NL" sz="2000" baseline="30000" dirty="0">
                <a:solidFill>
                  <a:srgbClr val="C00000"/>
                </a:solidFill>
              </a:rPr>
              <a:t>2</a:t>
            </a:r>
          </a:p>
          <a:p>
            <a:pPr lvl="1"/>
            <a:r>
              <a:rPr lang="en-GB" altLang="nl-NL" sz="2000" dirty="0"/>
              <a:t>Yusuke Nakano (KDDI)</a:t>
            </a:r>
            <a:r>
              <a:rPr lang="en-GB" altLang="nl-NL" sz="2000" baseline="30000" dirty="0">
                <a:solidFill>
                  <a:srgbClr val="C00000"/>
                </a:solidFill>
              </a:rPr>
              <a:t>3</a:t>
            </a:r>
            <a:endParaRPr lang="en-GB" altLang="nl-NL" sz="2000" dirty="0"/>
          </a:p>
          <a:p>
            <a:pPr marL="341313" indent="-341313"/>
            <a:r>
              <a:rPr lang="en-GB" altLang="nl-NL" sz="2400" dirty="0"/>
              <a:t> Secretary: </a:t>
            </a:r>
          </a:p>
          <a:p>
            <a:pPr lvl="1">
              <a:spcBef>
                <a:spcPct val="0"/>
              </a:spcBef>
            </a:pPr>
            <a:r>
              <a:rPr lang="en-GB" altLang="nl-NL" sz="2000" dirty="0"/>
              <a:t>Alain Sultan (MCC)</a:t>
            </a:r>
          </a:p>
          <a:p>
            <a:pPr marL="341313" indent="-341313">
              <a:spcBef>
                <a:spcPct val="0"/>
              </a:spcBef>
              <a:buFontTx/>
              <a:buNone/>
            </a:pPr>
            <a:endParaRPr lang="en-GB" altLang="nl-NL" sz="1600" baseline="30000" dirty="0">
              <a:solidFill>
                <a:srgbClr val="C00000"/>
              </a:solidFill>
            </a:endParaRPr>
          </a:p>
          <a:p>
            <a:pPr marL="341313" indent="-341313">
              <a:spcBef>
                <a:spcPct val="0"/>
              </a:spcBef>
              <a:buFontTx/>
              <a:buNone/>
            </a:pPr>
            <a:r>
              <a:rPr lang="en-GB" altLang="nl-NL" sz="1600" baseline="30000" dirty="0">
                <a:solidFill>
                  <a:srgbClr val="C00000"/>
                </a:solidFill>
              </a:rPr>
              <a:t>1</a:t>
            </a:r>
            <a:r>
              <a:rPr lang="en-GB" altLang="nl-NL" sz="1800" dirty="0"/>
              <a:t> </a:t>
            </a:r>
            <a:r>
              <a:rPr lang="en-GB" altLang="nl-NL" sz="1200" dirty="0"/>
              <a:t>Re-elected for third term May 2023</a:t>
            </a:r>
          </a:p>
          <a:p>
            <a:pPr marL="341313" indent="-341313">
              <a:spcBef>
                <a:spcPct val="0"/>
              </a:spcBef>
              <a:buFontTx/>
              <a:buNone/>
            </a:pPr>
            <a:r>
              <a:rPr lang="en-GB" altLang="nl-NL" sz="1600" baseline="30000" dirty="0">
                <a:solidFill>
                  <a:srgbClr val="C00000"/>
                </a:solidFill>
              </a:rPr>
              <a:t>2</a:t>
            </a:r>
            <a:r>
              <a:rPr lang="en-GB" altLang="nl-NL" sz="1600" dirty="0">
                <a:solidFill>
                  <a:srgbClr val="C00000"/>
                </a:solidFill>
              </a:rPr>
              <a:t> </a:t>
            </a:r>
            <a:r>
              <a:rPr lang="en-GB" altLang="nl-NL" sz="1200" dirty="0"/>
              <a:t>Re-elected for second term November 2021</a:t>
            </a:r>
          </a:p>
          <a:p>
            <a:pPr marL="341313" indent="-341313">
              <a:spcBef>
                <a:spcPct val="0"/>
              </a:spcBef>
              <a:buFontTx/>
              <a:buNone/>
            </a:pPr>
            <a:r>
              <a:rPr lang="en-GB" altLang="nl-NL" sz="1600" baseline="30000" dirty="0">
                <a:solidFill>
                  <a:srgbClr val="C00000"/>
                </a:solidFill>
              </a:rPr>
              <a:t>3</a:t>
            </a:r>
            <a:r>
              <a:rPr lang="en-GB" altLang="nl-NL" sz="1600" dirty="0">
                <a:solidFill>
                  <a:srgbClr val="C00000"/>
                </a:solidFill>
              </a:rPr>
              <a:t> </a:t>
            </a:r>
            <a:r>
              <a:rPr lang="en-GB" altLang="nl-NL" sz="1200" dirty="0"/>
              <a:t>Elected November 2021</a:t>
            </a:r>
          </a:p>
          <a:p>
            <a:pPr marL="341313" indent="-341313"/>
            <a:endParaRPr lang="en-GB" altLang="nl-NL" sz="2400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9A12EF54-87AF-449F-9CF7-C1CB4FA7BC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002" y="171450"/>
            <a:ext cx="6827838" cy="857250"/>
          </a:xfrm>
        </p:spPr>
        <p:txBody>
          <a:bodyPr/>
          <a:lstStyle/>
          <a:p>
            <a:pPr algn="l">
              <a:defRPr/>
            </a:pPr>
            <a:r>
              <a:rPr lang="en-GB" altLang="nl-NL" b="1" kern="1200" dirty="0"/>
              <a:t>Statistics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3F194FE-C4ED-418B-9971-E02EFD49DFE2}"/>
              </a:ext>
            </a:extLst>
          </p:cNvPr>
          <p:cNvSpPr/>
          <p:nvPr/>
        </p:nvSpPr>
        <p:spPr bwMode="auto">
          <a:xfrm>
            <a:off x="8503920" y="4896612"/>
            <a:ext cx="278892" cy="201168"/>
          </a:xfrm>
          <a:prstGeom prst="rect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4" name="Content Placeholder 1">
            <a:extLst>
              <a:ext uri="{FF2B5EF4-FFF2-40B4-BE49-F238E27FC236}">
                <a16:creationId xmlns:a16="http://schemas.microsoft.com/office/drawing/2014/main" id="{215D4DB2-3CFD-4143-8566-3EAAB4FFFFC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4441316"/>
              </p:ext>
            </p:extLst>
          </p:nvPr>
        </p:nvGraphicFramePr>
        <p:xfrm>
          <a:off x="401002" y="941058"/>
          <a:ext cx="8341995" cy="4030992"/>
        </p:xfrm>
        <a:graphic>
          <a:graphicData uri="http://schemas.openxmlformats.org/drawingml/2006/table">
            <a:tbl>
              <a:tblPr/>
              <a:tblGrid>
                <a:gridCol w="19173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1114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826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nl-NL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121980" marR="121980" marT="60925" marB="60925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Q4 21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Q1 22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Q2 22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Q3 22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Q4 22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Q1 23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Q2 23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3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Attended delegates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e-meeting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e-meeting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e-meeting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e-meeting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334_F2F + 69_remote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184_F2F + 88_remote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276_F2F + 69_remote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Docs at meeting end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328+290r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213+236r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293+437r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397+711r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720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811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786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Docs at meeting start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200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170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197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295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278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320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326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Incoming LS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24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29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Outgoing LS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8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8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7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Agreed CRs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80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17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8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Agreed alignment CRs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6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New Study Items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New Work Items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Revised WID/SID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TR/TS for Information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TR/TS for Approval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7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B285DC58-9EBE-4C98-989F-1031076B06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nl-NL"/>
              <a:t>Meeting Calendar</a:t>
            </a:r>
          </a:p>
        </p:txBody>
      </p:sp>
      <p:graphicFrame>
        <p:nvGraphicFramePr>
          <p:cNvPr id="3" name="Content Placeholder 4">
            <a:extLst>
              <a:ext uri="{FF2B5EF4-FFF2-40B4-BE49-F238E27FC236}">
                <a16:creationId xmlns:a16="http://schemas.microsoft.com/office/drawing/2014/main" id="{ADF58FC1-25CB-4617-B428-DA8D4333A33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013126"/>
              </p:ext>
            </p:extLst>
          </p:nvPr>
        </p:nvGraphicFramePr>
        <p:xfrm>
          <a:off x="617538" y="1123950"/>
          <a:ext cx="7818437" cy="2257507"/>
        </p:xfrm>
        <a:graphic>
          <a:graphicData uri="http://schemas.openxmlformats.org/drawingml/2006/table">
            <a:tbl>
              <a:tblPr/>
              <a:tblGrid>
                <a:gridCol w="21326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465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392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602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Meeting</a:t>
                      </a:r>
                    </a:p>
                  </a:txBody>
                  <a:tcPr marL="91439" marR="91439" marT="45731" marB="4573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Date</a:t>
                      </a:r>
                    </a:p>
                  </a:txBody>
                  <a:tcPr marL="91439" marR="91439" marT="45731" marB="4573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Location</a:t>
                      </a:r>
                    </a:p>
                  </a:txBody>
                  <a:tcPr marL="91439" marR="91439" marT="45731" marB="4573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24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SA1#103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21-25 Aug 2023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Gothenburg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24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SA1#104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13-17 Nov 2023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Chicago - (mega meeting)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3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SA1#105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GT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26 Feb - 1 Mar 2024</a:t>
                      </a:r>
                      <a:endParaRPr kumimoji="0" lang="en-GB" alt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Europe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3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SA1#106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27- 31 May 2024</a:t>
                      </a:r>
                      <a:endParaRPr kumimoji="0" lang="en-GB" alt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Korea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A38960EA-A44C-4FA4-B94B-29AAD4EDD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nl-NL"/>
              <a:t>Previous SA1 reports</a:t>
            </a:r>
          </a:p>
        </p:txBody>
      </p:sp>
      <p:graphicFrame>
        <p:nvGraphicFramePr>
          <p:cNvPr id="3" name="Content Placeholder 4">
            <a:extLst>
              <a:ext uri="{FF2B5EF4-FFF2-40B4-BE49-F238E27FC236}">
                <a16:creationId xmlns:a16="http://schemas.microsoft.com/office/drawing/2014/main" id="{AD5551D1-BB66-4331-AB3C-BE49B1B4439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4761862"/>
              </p:ext>
            </p:extLst>
          </p:nvPr>
        </p:nvGraphicFramePr>
        <p:xfrm>
          <a:off x="1223963" y="1077913"/>
          <a:ext cx="6561137" cy="3465510"/>
        </p:xfrm>
        <a:graphic>
          <a:graphicData uri="http://schemas.openxmlformats.org/drawingml/2006/table">
            <a:tbl>
              <a:tblPr/>
              <a:tblGrid>
                <a:gridCol w="19727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60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523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1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TSG Meeting &amp; location</a:t>
                      </a:r>
                    </a:p>
                  </a:txBody>
                  <a:tcPr marL="91438" marR="91438" marT="45608" marB="45608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Tdoc</a:t>
                      </a: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 number</a:t>
                      </a:r>
                    </a:p>
                  </a:txBody>
                  <a:tcPr marL="91438" marR="91438" marT="45608" marB="45608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 meeting(s) covered &amp; location</a:t>
                      </a:r>
                    </a:p>
                  </a:txBody>
                  <a:tcPr marL="91438" marR="91438" marT="45608" marB="45608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1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SA#89e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SP-200778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SA1#91e, e-meeting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SA#90e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SP-201022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SA1#92e, e-meeting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3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SA#91e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SP-210195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SA1#93e, e-meeting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86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SA#92e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SP-210500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SA1#94e, e-meeting; SA1#94bis-e, e-meeting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6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SA#93e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SP-211029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SA1#95e, e-meeting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SA#94e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SP-211506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SA1#96e, e-meeting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43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SA#95e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SP-220077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SA1#97e, e-meeting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94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SA#96e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SP-220427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SA1#98e, e-meeting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SA#97e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SP-220931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SA1#99e, e-meeting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SA#98e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SP-221256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SA1#100, Toulouse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SA#99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SP-230214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SA1#101, Athens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028EA06-5405-43DA-BDDC-3946B20DBF6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40542</TotalTime>
  <Words>4377</Words>
  <Application>Microsoft Office PowerPoint</Application>
  <PresentationFormat>On-screen Show (16:9)</PresentationFormat>
  <Paragraphs>1294</Paragraphs>
  <Slides>43</Slides>
  <Notes>1</Notes>
  <HiddenSlides>29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43</vt:i4>
      </vt:variant>
    </vt:vector>
  </HeadingPairs>
  <TitlesOfParts>
    <vt:vector size="49" baseType="lpstr">
      <vt:lpstr>Arial</vt:lpstr>
      <vt:lpstr>Calibri</vt:lpstr>
      <vt:lpstr>Montserrat</vt:lpstr>
      <vt:lpstr>Times New Roman</vt:lpstr>
      <vt:lpstr>Office Theme</vt:lpstr>
      <vt:lpstr>Custom Design</vt:lpstr>
      <vt:lpstr>PowerPoint Presentation</vt:lpstr>
      <vt:lpstr>Short Summary</vt:lpstr>
      <vt:lpstr>Summary - overall</vt:lpstr>
      <vt:lpstr>PowerPoint Presentation</vt:lpstr>
      <vt:lpstr>General Information and statistics </vt:lpstr>
      <vt:lpstr>SA1 Officials</vt:lpstr>
      <vt:lpstr>Statistics</vt:lpstr>
      <vt:lpstr>Meeting Calendar</vt:lpstr>
      <vt:lpstr>Previous SA1 reports</vt:lpstr>
      <vt:lpstr>Work Summary: pre Rel-19 Work</vt:lpstr>
      <vt:lpstr>Pre-Rel-19 agreed CR packages</vt:lpstr>
      <vt:lpstr>PowerPoint Presentation</vt:lpstr>
      <vt:lpstr>Release-18 (1/2)</vt:lpstr>
      <vt:lpstr>Release-18 (2/2)</vt:lpstr>
      <vt:lpstr>Work Summary: Rel-19 Work</vt:lpstr>
      <vt:lpstr>PowerPoint Presentation</vt:lpstr>
      <vt:lpstr>PowerPoint Presentation</vt:lpstr>
      <vt:lpstr>PowerPoint Presentation</vt:lpstr>
      <vt:lpstr>Rel-19  Study Items and  corresponding Normative Items</vt:lpstr>
      <vt:lpstr>FS_Sensing</vt:lpstr>
      <vt:lpstr>Sensing</vt:lpstr>
      <vt:lpstr>FS_AmbientIoT</vt:lpstr>
      <vt:lpstr>FS_Metaverse</vt:lpstr>
      <vt:lpstr>Metaverse</vt:lpstr>
      <vt:lpstr>FS_NetShare</vt:lpstr>
      <vt:lpstr>NetShare</vt:lpstr>
      <vt:lpstr>FS_FRMCS_Ph5</vt:lpstr>
      <vt:lpstr>FRMCS_Ph5</vt:lpstr>
      <vt:lpstr>FS_AIML_MT_Ph2</vt:lpstr>
      <vt:lpstr>AIML_MT_Ph2</vt:lpstr>
      <vt:lpstr>FS_5GSAT_Ph3</vt:lpstr>
      <vt:lpstr>5GSAT_Ph3</vt:lpstr>
      <vt:lpstr>FS_UAV_Ph3</vt:lpstr>
      <vt:lpstr>UAV_Ph3</vt:lpstr>
      <vt:lpstr>FS_DualSteer</vt:lpstr>
      <vt:lpstr>FS_EnergyServ</vt:lpstr>
      <vt:lpstr>EnergyServ</vt:lpstr>
      <vt:lpstr>FS_SOBOT</vt:lpstr>
      <vt:lpstr>FS_ISN</vt:lpstr>
      <vt:lpstr>Rel-19 Mini WIDs</vt:lpstr>
      <vt:lpstr>UEMHopRelay</vt:lpstr>
      <vt:lpstr>SecNPN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Alain Sultan</cp:lastModifiedBy>
  <cp:revision>2041</cp:revision>
  <cp:lastPrinted>2017-02-24T12:37:51Z</cp:lastPrinted>
  <dcterms:created xsi:type="dcterms:W3CDTF">2008-08-30T09:32:10Z</dcterms:created>
  <dcterms:modified xsi:type="dcterms:W3CDTF">2023-06-07T13:22:26Z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